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317" r:id="rId2"/>
    <p:sldId id="301" r:id="rId3"/>
    <p:sldId id="257" r:id="rId4"/>
    <p:sldId id="314" r:id="rId5"/>
    <p:sldId id="300" r:id="rId6"/>
    <p:sldId id="296" r:id="rId7"/>
    <p:sldId id="321" r:id="rId8"/>
    <p:sldId id="322" r:id="rId9"/>
    <p:sldId id="323" r:id="rId10"/>
    <p:sldId id="278" r:id="rId11"/>
    <p:sldId id="308" r:id="rId12"/>
    <p:sldId id="315" r:id="rId13"/>
    <p:sldId id="297" r:id="rId14"/>
    <p:sldId id="276" r:id="rId15"/>
    <p:sldId id="299" r:id="rId16"/>
    <p:sldId id="298" r:id="rId17"/>
    <p:sldId id="277" r:id="rId18"/>
    <p:sldId id="295" r:id="rId19"/>
    <p:sldId id="316" r:id="rId20"/>
    <p:sldId id="259" r:id="rId21"/>
    <p:sldId id="272" r:id="rId22"/>
    <p:sldId id="324" r:id="rId23"/>
    <p:sldId id="318" r:id="rId24"/>
    <p:sldId id="285" r:id="rId25"/>
    <p:sldId id="271" r:id="rId26"/>
    <p:sldId id="305" r:id="rId27"/>
    <p:sldId id="304" r:id="rId28"/>
    <p:sldId id="279" r:id="rId29"/>
    <p:sldId id="280" r:id="rId30"/>
    <p:sldId id="281" r:id="rId31"/>
    <p:sldId id="282" r:id="rId32"/>
    <p:sldId id="283" r:id="rId33"/>
    <p:sldId id="284" r:id="rId34"/>
    <p:sldId id="312" r:id="rId35"/>
    <p:sldId id="306" r:id="rId36"/>
    <p:sldId id="307" r:id="rId37"/>
    <p:sldId id="313" r:id="rId38"/>
    <p:sldId id="266" r:id="rId39"/>
    <p:sldId id="268" r:id="rId40"/>
    <p:sldId id="325" r:id="rId41"/>
    <p:sldId id="269" r:id="rId42"/>
    <p:sldId id="302" r:id="rId43"/>
  </p:sldIdLst>
  <p:sldSz cx="18288000" cy="10287000"/>
  <p:notesSz cx="6858000" cy="9144000"/>
  <p:embeddedFontLst>
    <p:embeddedFont>
      <p:font typeface="Noto Sans CJK KR Regular" panose="020B0600000101010101" charset="-127"/>
      <p:regular r:id="rId45"/>
    </p:embeddedFont>
    <p:embeddedFont>
      <p:font typeface="Pretendard" panose="020B0600000101010101" charset="-127"/>
      <p:regular r:id="rId46"/>
      <p:bold r:id="rId47"/>
    </p:embeddedFont>
    <p:embeddedFont>
      <p:font typeface="Pretendard ExtraBold" panose="020B0600000101010101" charset="-127"/>
      <p:bold r:id="rId48"/>
    </p:embeddedFont>
    <p:embeddedFont>
      <p:font typeface="Pretendard SemiBold" panose="020B0600000101010101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FF"/>
    <a:srgbClr val="FCEF46"/>
    <a:srgbClr val="E2EEE4"/>
    <a:srgbClr val="F2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15" autoAdjust="0"/>
  </p:normalViewPr>
  <p:slideViewPr>
    <p:cSldViewPr snapToGrid="0">
      <p:cViewPr varScale="1">
        <p:scale>
          <a:sx n="46" d="100"/>
          <a:sy n="46" d="100"/>
        </p:scale>
        <p:origin x="1186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2FC30-6756-4286-99FB-210EB871E73F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372F4-FBA1-4E67-B36F-89AA7CBD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25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1B2C7-B668-CFC0-7018-05E08F89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815B68-85D1-7D76-47AA-2A61B0330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E077CD-C047-4899-E4AD-5B1A55DAC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55F10-05FA-1CF2-688A-1FF58C00E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372F4-FBA1-4E67-B36F-89AA7CBD27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43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23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1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3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51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6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0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2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5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69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7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7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8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83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85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64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43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86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4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33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2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80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65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85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84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04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21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1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31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20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86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6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01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7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7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372F4-FBA1-4E67-B36F-89AA7CBD27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.kma.go.kr/stcs/grnd/grndTaList.do?pgmNo=70" TargetMode="Externa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.kma.go.kr/stcs/grnd/grndTaDmap.do?pgmNo=206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lse.climate.copernicus.eu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mi.re.kr/web/contents/contentsView.do?rbsIdx=22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stat.go.kr/statDesc.es?act=view&amp;mid=a10501010000&amp;sttr_cd=S00500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ostat.go.kr/board.es?mid=a10301080400&amp;bid=225&amp;act=view&amp;list_no=368502" TargetMode="Externa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wnews.co.kr/page/view/202409031654032569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ulsanpress.net/news/articleView.html?idxno=536723" TargetMode="External"/><Relationship Id="rId4" Type="http://schemas.openxmlformats.org/officeDocument/2006/relationships/hyperlink" Target="https://www.gukjenews.com/news/articleView.html?idxno=304960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mi.re.kr/web/contents/contentsView.do?rbsIdx=224" TargetMode="External"/><Relationship Id="rId3" Type="http://schemas.openxmlformats.org/officeDocument/2006/relationships/hyperlink" Target="https://data.giss.nasa.gov/gistemp/" TargetMode="External"/><Relationship Id="rId7" Type="http://schemas.openxmlformats.org/officeDocument/2006/relationships/hyperlink" Target="https://www.index.go.kr/unify/idx-info.do?pop=1&amp;idxCd=5105" TargetMode="External"/><Relationship Id="rId2" Type="http://schemas.openxmlformats.org/officeDocument/2006/relationships/hyperlink" Target="https://www.kaggle.com/datasets/kkhandekar/global-sea-level-1993-202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kma.go.kr/stcs/grnd/grndTaDmap.do?pgmNo=206" TargetMode="External"/><Relationship Id="rId5" Type="http://schemas.openxmlformats.org/officeDocument/2006/relationships/hyperlink" Target="https://data.kma.go.kr/stcs/grnd/grndTaList.do?pgmNo=70" TargetMode="External"/><Relationship Id="rId4" Type="http://schemas.openxmlformats.org/officeDocument/2006/relationships/hyperlink" Target="https://pulse.climate.copernicus.eu/" TargetMode="External"/><Relationship Id="rId9" Type="http://schemas.openxmlformats.org/officeDocument/2006/relationships/hyperlink" Target="https://news.naver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B5243-8859-A1BA-853B-555207D5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A31DDB-C93F-E2B2-D6B5-656EEE9E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584200"/>
            <a:ext cx="17170400" cy="9055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59C6F6-F28F-B9C4-CB66-288F53D83B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2832100" y="1460500"/>
            <a:ext cx="1663700" cy="1612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16A5C6-5439-4731-CD9F-7AF0A5D081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5049500" y="3721100"/>
            <a:ext cx="1905000" cy="1854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98F61EF-6A45-660C-C1F3-151EA1924CE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2247900" y="6896100"/>
            <a:ext cx="1739900" cy="1689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FA084FE-CDE8-21C6-3755-918E8846B2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2000"/>
          </a:blip>
          <a:stretch>
            <a:fillRect/>
          </a:stretch>
        </p:blipFill>
        <p:spPr>
          <a:xfrm rot="1920000">
            <a:off x="4457700" y="3467100"/>
            <a:ext cx="13335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BF4E4BF-DD49-94AE-F7C6-7A4A7129DAB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2000"/>
          </a:blip>
          <a:stretch>
            <a:fillRect/>
          </a:stretch>
        </p:blipFill>
        <p:spPr>
          <a:xfrm rot="1800000">
            <a:off x="13398500" y="6235700"/>
            <a:ext cx="9017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8CD8C29-052F-CE65-D054-941CCEE8C48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2000"/>
          </a:blip>
          <a:stretch>
            <a:fillRect/>
          </a:stretch>
        </p:blipFill>
        <p:spPr>
          <a:xfrm>
            <a:off x="3594100" y="4914900"/>
            <a:ext cx="1168400" cy="25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E2DCB1F0-6853-1E59-8BF0-555F4EEC44F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2000"/>
          </a:blip>
          <a:stretch>
            <a:fillRect/>
          </a:stretch>
        </p:blipFill>
        <p:spPr>
          <a:xfrm>
            <a:off x="13246100" y="4711700"/>
            <a:ext cx="16510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9EA5717-26DB-A14D-46B1-5B07FED231E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2000"/>
          </a:blip>
          <a:stretch>
            <a:fillRect/>
          </a:stretch>
        </p:blipFill>
        <p:spPr>
          <a:xfrm rot="-2100000">
            <a:off x="3949700" y="6553200"/>
            <a:ext cx="10287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C02B1FB-849B-BF49-3BEB-4BDC0626BE2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2000"/>
          </a:blip>
          <a:stretch>
            <a:fillRect/>
          </a:stretch>
        </p:blipFill>
        <p:spPr>
          <a:xfrm rot="-2280000">
            <a:off x="12522200" y="3492500"/>
            <a:ext cx="11430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6C3569E-C871-C6AD-F86C-74823FF56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5850" y="8007350"/>
            <a:ext cx="5981700" cy="6477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EA55E364-C360-3994-E744-3FC049684E69}"/>
              </a:ext>
            </a:extLst>
          </p:cNvPr>
          <p:cNvSpPr txBox="1"/>
          <p:nvPr/>
        </p:nvSpPr>
        <p:spPr>
          <a:xfrm>
            <a:off x="4699000" y="3348037"/>
            <a:ext cx="8915400" cy="370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6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-80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기후변화</a:t>
            </a:r>
            <a:endParaRPr kumimoji="0" lang="en-US" altLang="ko-KR" sz="10000" b="0" i="0" u="none" strike="noStrike" kern="1200" cap="none" spc="-80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6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0" spc="-80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변화하는 우리  삶</a:t>
            </a:r>
            <a:endParaRPr kumimoji="0" lang="en-US" altLang="ko-KR" sz="9000" b="0" i="0" u="none" strike="noStrike" kern="1200" cap="none" spc="-8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1B59DD2-B9F2-AFAA-8E48-1255E655EC76}"/>
              </a:ext>
            </a:extLst>
          </p:cNvPr>
          <p:cNvSpPr txBox="1"/>
          <p:nvPr/>
        </p:nvSpPr>
        <p:spPr>
          <a:xfrm>
            <a:off x="6629400" y="8178800"/>
            <a:ext cx="5270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6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40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노수현 </a:t>
            </a:r>
            <a:r>
              <a:rPr kumimoji="0" lang="ko-KR" altLang="en-US" sz="2400" b="0" i="0" u="none" strike="noStrike" kern="1200" cap="none" spc="40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배나혜</a:t>
            </a:r>
            <a:r>
              <a:rPr kumimoji="0" lang="ko-KR" altLang="en-US" sz="2400" b="0" i="0" u="none" strike="noStrike" kern="1200" cap="none" spc="40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송창우</a:t>
            </a:r>
            <a:endParaRPr kumimoji="0" lang="en-US" sz="2400" b="0" i="0" u="none" strike="noStrike" kern="1200" cap="none" spc="40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A4BCFF0A-0D36-3D0A-2236-6A798977189F}"/>
              </a:ext>
            </a:extLst>
          </p:cNvPr>
          <p:cNvSpPr txBox="1"/>
          <p:nvPr/>
        </p:nvSpPr>
        <p:spPr>
          <a:xfrm>
            <a:off x="675352" y="647700"/>
            <a:ext cx="157254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100" normalizeH="0" baseline="0" noProof="0" dirty="0" err="1">
                <a:ln>
                  <a:noFill/>
                </a:ln>
                <a:solidFill>
                  <a:prstClr val="black">
                    <a:alpha val="36863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CodingOn</a:t>
            </a:r>
            <a:endParaRPr kumimoji="0" lang="en-US" sz="2700" b="0" i="0" u="none" strike="noStrike" kern="1200" cap="none" spc="-100" normalizeH="0" baseline="0" noProof="0" dirty="0">
              <a:ln>
                <a:noFill/>
              </a:ln>
              <a:solidFill>
                <a:prstClr val="black">
                  <a:alpha val="36863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DD7416-C1C9-1F93-D111-CAD70129928A}"/>
              </a:ext>
            </a:extLst>
          </p:cNvPr>
          <p:cNvSpPr txBox="1"/>
          <p:nvPr/>
        </p:nvSpPr>
        <p:spPr>
          <a:xfrm>
            <a:off x="7778750" y="7251700"/>
            <a:ext cx="2971800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6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40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3600" b="0" i="0" u="none" strike="noStrike" kern="1200" cap="none" spc="40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노배송</a:t>
            </a:r>
            <a:endParaRPr kumimoji="0" lang="en-US" altLang="ko-KR" sz="3600" b="0" i="0" u="none" strike="noStrike" kern="1200" cap="none" spc="40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4AB830-84E0-2443-21F2-0A4543EB1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218" b="96322" l="2989" r="95172">
                        <a14:foregroundMark x1="17241" y1="10575" x2="17241" y2="10575"/>
                        <a14:foregroundMark x1="29655" y1="7126" x2="29655" y2="7126"/>
                        <a14:foregroundMark x1="8276" y1="15862" x2="8276" y2="15862"/>
                        <a14:foregroundMark x1="3678" y1="29425" x2="3678" y2="29425"/>
                        <a14:foregroundMark x1="81379" y1="29425" x2="81379" y2="29425"/>
                        <a14:foregroundMark x1="73333" y1="40920" x2="73333" y2="40920"/>
                        <a14:foregroundMark x1="73333" y1="45287" x2="73333" y2="45287"/>
                        <a14:foregroundMark x1="73333" y1="45287" x2="73333" y2="45287"/>
                        <a14:foregroundMark x1="73333" y1="45287" x2="73333" y2="45287"/>
                        <a14:foregroundMark x1="94023" y1="48046" x2="94023" y2="48046"/>
                        <a14:foregroundMark x1="94023" y1="48046" x2="94023" y2="48046"/>
                        <a14:foregroundMark x1="94023" y1="48046" x2="94023" y2="48046"/>
                        <a14:foregroundMark x1="47586" y1="96322" x2="47586" y2="96322"/>
                        <a14:foregroundMark x1="47586" y1="96322" x2="47586" y2="96322"/>
                        <a14:foregroundMark x1="85057" y1="30115" x2="85057" y2="30115"/>
                        <a14:foregroundMark x1="85057" y1="30115" x2="85057" y2="30115"/>
                        <a14:foregroundMark x1="85057" y1="30115" x2="85057" y2="30115"/>
                        <a14:foregroundMark x1="85057" y1="30115" x2="85057" y2="30115"/>
                        <a14:foregroundMark x1="82299" y1="46207" x2="82299" y2="46207"/>
                        <a14:foregroundMark x1="82299" y1="46207" x2="82299" y2="46207"/>
                        <a14:foregroundMark x1="77931" y1="46207" x2="77931" y2="46207"/>
                        <a14:foregroundMark x1="77931" y1="46207" x2="77931" y2="46207"/>
                        <a14:foregroundMark x1="77931" y1="46207" x2="77931" y2="46207"/>
                        <a14:foregroundMark x1="77931" y1="46207" x2="77931" y2="46207"/>
                        <a14:foregroundMark x1="77931" y1="46207" x2="77931" y2="46207"/>
                        <a14:foregroundMark x1="80460" y1="22299" x2="80460" y2="22299"/>
                        <a14:foregroundMark x1="80460" y1="22299" x2="80460" y2="22299"/>
                        <a14:foregroundMark x1="80460" y1="22299" x2="80460" y2="22299"/>
                        <a14:foregroundMark x1="82299" y1="12414" x2="85977" y2="60460"/>
                        <a14:foregroundMark x1="85977" y1="60460" x2="85977" y2="59770"/>
                        <a14:foregroundMark x1="78851" y1="28506" x2="72414" y2="56092"/>
                        <a14:foregroundMark x1="77011" y1="33793" x2="87586" y2="57011"/>
                        <a14:foregroundMark x1="77011" y1="27586" x2="90345" y2="26667"/>
                        <a14:foregroundMark x1="91264" y1="31954" x2="90345" y2="8736"/>
                        <a14:foregroundMark x1="91264" y1="42759" x2="79540" y2="52414"/>
                        <a14:foregroundMark x1="91264" y1="53333" x2="89425" y2="36552"/>
                        <a14:foregroundMark x1="78851" y1="26667" x2="79540" y2="7816"/>
                        <a14:foregroundMark x1="79540" y1="20460" x2="88506" y2="18621"/>
                        <a14:foregroundMark x1="89425" y1="11494" x2="81379" y2="12414"/>
                        <a14:foregroundMark x1="76092" y1="28506" x2="88506" y2="15862"/>
                        <a14:foregroundMark x1="92184" y1="14253" x2="78851" y2="19540"/>
                        <a14:foregroundMark x1="92184" y1="10575" x2="80460" y2="7126"/>
                        <a14:foregroundMark x1="80460" y1="7816" x2="86897" y2="10575"/>
                        <a14:foregroundMark x1="95632" y1="48966" x2="95632" y2="44598"/>
                        <a14:foregroundMark x1="91264" y1="12414" x2="77931" y2="11494"/>
                        <a14:foregroundMark x1="77931" y1="11494" x2="89425" y2="14253"/>
                        <a14:foregroundMark x1="91264" y1="13333" x2="81379" y2="10575"/>
                        <a14:foregroundMark x1="79540" y1="5287" x2="79540" y2="5287"/>
                        <a14:foregroundMark x1="79540" y1="5287" x2="84138" y2="5287"/>
                        <a14:foregroundMark x1="21609" y1="8736" x2="21609" y2="8736"/>
                        <a14:foregroundMark x1="21609" y1="8736" x2="21609" y2="8736"/>
                        <a14:foregroundMark x1="21609" y1="8736" x2="49195" y2="23908"/>
                        <a14:foregroundMark x1="49195" y1="23908" x2="49195" y2="24828"/>
                        <a14:foregroundMark x1="38621" y1="16782" x2="8046" y2="19770"/>
                        <a14:foregroundMark x1="8046" y1="19770" x2="13563" y2="23908"/>
                        <a14:foregroundMark x1="20690" y1="39080" x2="13333" y2="3218"/>
                        <a14:foregroundMark x1="13333" y1="3218" x2="21609" y2="12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8713" y="3821906"/>
            <a:ext cx="1652587" cy="16525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E1EEFA-E64D-5CBC-60A3-23A232A1B0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1452047"/>
            <a:ext cx="1612900" cy="1612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E913D8-F956-4FD7-1250-C6C3B77334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7900" y="6857722"/>
            <a:ext cx="1689100" cy="16891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6537D9-3FEE-4A54-9CC7-66620462FC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8600" y="3926277"/>
            <a:ext cx="1739900" cy="17399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099ACF-5DC2-B6C9-831A-2F15BBA7DD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743363" y="6750050"/>
            <a:ext cx="1905000" cy="1905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2399510-FF6D-F81D-7A70-DDF3F6EC7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50270" y="1330087"/>
            <a:ext cx="1734860" cy="17348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AECE9B7-AD89-CA11-8A8A-C0D2DAC60C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8200" y="1539875"/>
            <a:ext cx="161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A4569-D3F8-7A43-6E6C-DA57B134B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8F75FD-508B-7EFB-1F0E-3B2D8410E3C5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384-DEC5-533C-228B-749311DDE650}"/>
              </a:ext>
            </a:extLst>
          </p:cNvPr>
          <p:cNvSpPr txBox="1"/>
          <p:nvPr/>
        </p:nvSpPr>
        <p:spPr>
          <a:xfrm>
            <a:off x="892616" y="2360633"/>
            <a:ext cx="5548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엑셀수정 - 수산업 관련  </a:t>
            </a:r>
            <a:endParaRPr lang="ko-KR">
              <a:solidFill>
                <a:prstClr val="black"/>
              </a:solidFill>
              <a:ea typeface="맑은 고딕"/>
              <a:cs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092CD-6909-B95C-FAF7-371CAEE0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6" y="3593513"/>
            <a:ext cx="8814008" cy="4541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329F31-6E61-7DF2-E8C2-38D08BA8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71" y="4772989"/>
            <a:ext cx="7380483" cy="2182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E194B-0D30-79E6-6A83-C66887AD227A}"/>
              </a:ext>
            </a:extLst>
          </p:cNvPr>
          <p:cNvSpPr txBox="1"/>
          <p:nvPr/>
        </p:nvSpPr>
        <p:spPr>
          <a:xfrm>
            <a:off x="6461503" y="8572500"/>
            <a:ext cx="828716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</a:t>
            </a:r>
            <a:r>
              <a:rPr lang="ko-KR" altLang="en-US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필요한 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데이터</a:t>
            </a:r>
            <a:r>
              <a:rPr lang="ko-KR" altLang="en-US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를 추출하여 표 수정 </a:t>
            </a:r>
            <a:endParaRPr lang="en-US" altLang="ko-KR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28E6E-10A5-66A2-BDE0-D98B9A029BA3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6000" dirty="0" err="1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1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A4569-D3F8-7A43-6E6C-DA57B134B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8F75FD-508B-7EFB-1F0E-3B2D8410E3C5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384-DEC5-533C-228B-749311DDE650}"/>
              </a:ext>
            </a:extLst>
          </p:cNvPr>
          <p:cNvSpPr txBox="1"/>
          <p:nvPr/>
        </p:nvSpPr>
        <p:spPr>
          <a:xfrm>
            <a:off x="1172863" y="1977677"/>
            <a:ext cx="135960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4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Python</a:t>
            </a:r>
            <a:r>
              <a:rPr lang="ko-KR" altLang="en-US" sz="4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단계에서 수정 - 온도 관련 데이터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3092CD-6909-B95C-FAF7-371CAEE0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34" y="4735351"/>
            <a:ext cx="7887250" cy="1980208"/>
          </a:xfrm>
          <a:prstGeom prst="rect">
            <a:avLst/>
          </a:prstGeom>
        </p:spPr>
      </p:pic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94B707-5AC7-5484-CA1F-1C7F0F63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278" y="4384538"/>
            <a:ext cx="6744251" cy="295985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B86066-C09A-8AB9-39F8-088ABFD86831}"/>
              </a:ext>
            </a:extLst>
          </p:cNvPr>
          <p:cNvSpPr/>
          <p:nvPr/>
        </p:nvSpPr>
        <p:spPr>
          <a:xfrm>
            <a:off x="8866049" y="5467902"/>
            <a:ext cx="1040710" cy="79312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129C8-74E1-BE83-F510-DE13593ACC74}"/>
              </a:ext>
            </a:extLst>
          </p:cNvPr>
          <p:cNvSpPr txBox="1"/>
          <p:nvPr/>
        </p:nvSpPr>
        <p:spPr>
          <a:xfrm>
            <a:off x="5583137" y="8365912"/>
            <a:ext cx="881428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불러온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데이터를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Python에서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데이터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전처리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진행</a:t>
            </a:r>
            <a:endParaRPr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9667D-726E-95B5-31B0-7C0AF6F8CB0D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6000" dirty="0" err="1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1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1498" y="4425092"/>
            <a:ext cx="11765004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8000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  <a:ea typeface="Pretendard ExtraBold"/>
                <a:cs typeface="Pretendard ExtraBold"/>
              </a:rPr>
              <a:t>지구온난화와 기후변화</a:t>
            </a:r>
            <a:endParaRPr lang="en-US" sz="8000" b="0" i="0" u="none" strike="noStrike" spc="30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63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3674A8-8AB7-47F2-90AE-B5997EC5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31283A-8417-7060-C5E4-CD7B9C3602A9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BD16CB3-C282-D153-C06B-D89EC59F26D6}"/>
              </a:ext>
            </a:extLst>
          </p:cNvPr>
          <p:cNvSpPr txBox="1"/>
          <p:nvPr/>
        </p:nvSpPr>
        <p:spPr>
          <a:xfrm>
            <a:off x="1219200" y="3670300"/>
            <a:ext cx="7924800" cy="4166973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2500" b="1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정의</a:t>
            </a: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: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지구의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평균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기온이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장기적으로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FF0000"/>
                </a:solidFill>
                <a:ea typeface="Noto Sans CJK KR Regular"/>
              </a:rPr>
              <a:t>상승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하는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현상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 </a:t>
            </a:r>
            <a:endParaRPr lang="en-US" sz="2500" b="0" i="0" u="none" strike="noStrike" kern="1200" cap="none" spc="0" normalizeH="0" baseline="0">
              <a:solidFill>
                <a:srgbClr val="255A2A"/>
              </a:solidFill>
              <a:latin typeface="Noto Sans CJK KR Regular"/>
              <a:ea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sz="2500" b="0" i="0" u="none" strike="noStrike" kern="1200" cap="none" spc="0" normalizeH="0" baseline="0">
              <a:solidFill>
                <a:srgbClr val="255A2A"/>
              </a:solidFill>
              <a:latin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2500" b="1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원인</a:t>
            </a:r>
            <a:endParaRPr lang="ko-KR" sz="2500" b="1" i="0" u="none" strike="noStrike" kern="1200" cap="none" spc="0" normalizeH="0" baseline="0">
              <a:solidFill>
                <a:srgbClr val="255A2A"/>
              </a:solidFill>
              <a:ea typeface="Noto Sans CJK KR Regular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: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대기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중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이산화탄소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,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메탄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,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오존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, </a:t>
            </a:r>
            <a:r>
              <a:rPr kumimoji="0" lang="ko-KR" sz="2500" b="0" i="0" u="none" strike="noStrike" kern="1200" cap="none" spc="0" normalizeH="0" baseline="0" err="1">
                <a:solidFill>
                  <a:srgbClr val="255A2A"/>
                </a:solidFill>
                <a:ea typeface="Noto Sans CJK KR Regular"/>
              </a:rPr>
              <a:t>아산화질소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,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수증기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등의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농도가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높아지면서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FF0000"/>
                </a:solidFill>
                <a:ea typeface="Noto Sans CJK KR Regular"/>
              </a:rPr>
              <a:t>온실효과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가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FF0000"/>
                </a:solidFill>
                <a:ea typeface="Noto Sans CJK KR Regular"/>
              </a:rPr>
              <a:t>발생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해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지구의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온도가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상승하기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때문</a:t>
            </a:r>
            <a:endParaRPr kumimoji="0" lang="en-US" sz="2500" b="0" i="0" u="none" strike="noStrike" kern="1200" cap="none" spc="0" normalizeH="0" baseline="0">
              <a:solidFill>
                <a:srgbClr val="255A2A"/>
              </a:solidFill>
              <a:latin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sz="4000" b="0" i="0" u="none" strike="noStrike" kern="1200" cap="none" spc="0" normalizeH="0" baseline="0">
              <a:solidFill>
                <a:srgbClr val="255A2A"/>
              </a:solidFill>
              <a:ea typeface="Noto Sans CJK KR Regular"/>
              <a:cs typeface="Calibri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5ECE42EB-2387-E649-661C-947A52C03A9D}"/>
              </a:ext>
            </a:extLst>
          </p:cNvPr>
          <p:cNvSpPr txBox="1"/>
          <p:nvPr/>
        </p:nvSpPr>
        <p:spPr>
          <a:xfrm>
            <a:off x="1219200" y="2806700"/>
            <a:ext cx="5549900" cy="5334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지구온난화의</a:t>
            </a:r>
            <a:r>
              <a:rPr kumimoji="0" lang="en-US" sz="3500" b="1" i="0" u="none" strike="noStrike" kern="1200" cap="none" spc="0" normalizeH="0" baseline="0" dirty="0">
                <a:solidFill>
                  <a:srgbClr val="255A2A"/>
                </a:solidFill>
                <a:latin typeface="Pretendard" panose="02000503000000020004" pitchFamily="50" charset="-127"/>
              </a:rPr>
              <a:t> </a:t>
            </a: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정의와</a:t>
            </a:r>
            <a:r>
              <a:rPr kumimoji="0" lang="en-US" sz="3500" b="1" i="0" u="none" strike="noStrike" kern="1200" cap="none" spc="0" normalizeH="0" baseline="0" dirty="0">
                <a:solidFill>
                  <a:srgbClr val="255A2A"/>
                </a:solidFill>
                <a:latin typeface="Pretendard" panose="02000503000000020004" pitchFamily="50" charset="-127"/>
              </a:rPr>
              <a:t> </a:t>
            </a: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원인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69A2AD1E-6AF9-9AD6-C834-D489FAD69304}"/>
              </a:ext>
            </a:extLst>
          </p:cNvPr>
          <p:cNvSpPr txBox="1"/>
          <p:nvPr/>
        </p:nvSpPr>
        <p:spPr>
          <a:xfrm>
            <a:off x="9804400" y="3670300"/>
            <a:ext cx="5537200" cy="279605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-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대기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중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온실가스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농도</a:t>
            </a: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-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해수면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상승</a:t>
            </a:r>
            <a:endParaRPr lang="ko-KR" sz="2500" b="0" i="0" u="none" strike="noStrike" kern="1200" cap="none" spc="0" normalizeH="0" baseline="0">
              <a:solidFill>
                <a:srgbClr val="255A2A"/>
              </a:solidFill>
              <a:ea typeface="Noto Sans CJK KR Regular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-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극지방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빙하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감소</a:t>
            </a:r>
            <a:endParaRPr lang="ko-KR" sz="2500" b="0" i="0" u="none" strike="noStrike" kern="1200" cap="none" spc="0" normalizeH="0" baseline="0">
              <a:solidFill>
                <a:srgbClr val="255A2A"/>
              </a:solidFill>
              <a:ea typeface="Noto Sans CJK KR Regular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-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이상기후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현상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증가</a:t>
            </a:r>
            <a:endParaRPr lang="en-US" sz="2500" b="0" i="0" u="none" strike="noStrike" kern="1200" cap="none" spc="0" normalizeH="0" baseline="0">
              <a:solidFill>
                <a:srgbClr val="255A2A"/>
              </a:solidFill>
              <a:latin typeface="Noto Sans CJK KR Regular"/>
              <a:ea typeface="Noto Sans CJK KR Regular"/>
            </a:endParaRPr>
          </a:p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-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생물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kumimoji="0" lang="ko-KR" sz="2500" b="0" i="0" u="none" strike="noStrike" kern="1200" cap="none" spc="0" normalizeH="0" baseline="0">
                <a:solidFill>
                  <a:srgbClr val="255A2A"/>
                </a:solidFill>
                <a:ea typeface="Noto Sans CJK KR Regular"/>
              </a:rPr>
              <a:t>서식지</a:t>
            </a:r>
            <a:r>
              <a:rPr kumimoji="0" lang="en-US" sz="2500" b="0" i="0" u="none" strike="noStrike" kern="1200" cap="none" spc="0" normalizeH="0" baseline="0">
                <a:solidFill>
                  <a:srgbClr val="255A2A"/>
                </a:solidFill>
                <a:latin typeface="Noto Sans CJK KR Regular"/>
              </a:rPr>
              <a:t> </a:t>
            </a:r>
            <a:r>
              <a:rPr lang="ko-KR" altLang="en-US" sz="2500">
                <a:solidFill>
                  <a:srgbClr val="255A2A"/>
                </a:solidFill>
                <a:latin typeface="Noto Sans CJK KR Regular"/>
                <a:ea typeface="Noto Sans CJK KR Regular"/>
              </a:rPr>
              <a:t>이동</a:t>
            </a:r>
            <a:endParaRPr lang="ko-KR" altLang="en-US" sz="2500" b="0" i="0" u="none" strike="noStrike" kern="1200" cap="none" spc="0" normalizeH="0" baseline="0">
              <a:solidFill>
                <a:srgbClr val="255A2A"/>
              </a:solidFill>
              <a:latin typeface="Noto Sans CJK KR Regular"/>
              <a:ea typeface="맑은 고딕"/>
              <a:cs typeface="Calibri"/>
            </a:endParaRPr>
          </a:p>
          <a:p>
            <a:pPr>
              <a:lnSpc>
                <a:spcPct val="143590"/>
              </a:lnSpc>
              <a:spcBef>
                <a:spcPct val="0"/>
              </a:spcBef>
              <a:defRPr/>
            </a:pPr>
            <a:endParaRPr lang="ko-KR" sz="2500">
              <a:solidFill>
                <a:srgbClr val="255A2A"/>
              </a:solidFill>
              <a:ea typeface="Noto Sans CJK KR Regular"/>
              <a:cs typeface="Calibri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9535BEB-E33D-C3E7-9928-32CAA5BEA709}"/>
              </a:ext>
            </a:extLst>
          </p:cNvPr>
          <p:cNvSpPr txBox="1"/>
          <p:nvPr/>
        </p:nvSpPr>
        <p:spPr>
          <a:xfrm>
            <a:off x="9804400" y="2806700"/>
            <a:ext cx="6424702" cy="533400"/>
          </a:xfrm>
          <a:prstGeom prst="rect">
            <a:avLst/>
          </a:prstGeom>
        </p:spPr>
        <p:txBody>
          <a:bodyPr lIns="0" tIns="0" rIns="0" bIns="0" anchor="b"/>
          <a:lstStyle/>
          <a:p>
            <a:pPr marL="0" lvl="0" indent="0" algn="l" defTabSz="914400" rtl="0" eaLnBrk="1" latinLnBrk="0" hangingPunct="1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지구온난화에</a:t>
            </a:r>
            <a:r>
              <a:rPr kumimoji="0" lang="en-US" sz="3500" b="1" i="0" u="none" strike="noStrike" kern="1200" cap="none" spc="0" normalizeH="0" baseline="0" dirty="0">
                <a:solidFill>
                  <a:srgbClr val="255A2A"/>
                </a:solidFill>
                <a:latin typeface="Pretendard" panose="02000503000000020004" pitchFamily="50" charset="-127"/>
              </a:rPr>
              <a:t> </a:t>
            </a: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따른</a:t>
            </a:r>
            <a:r>
              <a:rPr kumimoji="0" lang="en-US" sz="3500" b="1" i="0" u="none" strike="noStrike" kern="1200" cap="none" spc="0" normalizeH="0" baseline="0" dirty="0">
                <a:solidFill>
                  <a:srgbClr val="255A2A"/>
                </a:solidFill>
                <a:latin typeface="Pretendard" panose="02000503000000020004" pitchFamily="50" charset="-127"/>
              </a:rPr>
              <a:t> </a:t>
            </a:r>
            <a:r>
              <a:rPr kumimoji="0" lang="ko-KR" sz="3500" b="1" i="0" u="none" strike="noStrike" kern="1200" cap="none" spc="0" normalizeH="0" baseline="0" dirty="0">
                <a:solidFill>
                  <a:srgbClr val="255A2A"/>
                </a:solidFill>
                <a:ea typeface="Pretendard" panose="02000503000000020004" pitchFamily="50" charset="-127"/>
              </a:rPr>
              <a:t>기후변화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8E9E547-13C8-5194-D587-CB4441988128}"/>
              </a:ext>
            </a:extLst>
          </p:cNvPr>
          <p:cNvSpPr txBox="1"/>
          <p:nvPr/>
        </p:nvSpPr>
        <p:spPr>
          <a:xfrm>
            <a:off x="4366501" y="7891337"/>
            <a:ext cx="11697386" cy="1799967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defRPr/>
            </a:pP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화석연료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산림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파괴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인간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활동이</a:t>
            </a:r>
            <a:r>
              <a:rPr lang="en-US" altLang="ko-KR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주원인</a:t>
            </a:r>
          </a:p>
          <a:p>
            <a:pPr marL="0" lvl="0" indent="0" algn="l" defTabSz="914400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sz="3500" b="1" i="0" u="none" strike="noStrike" kern="1200" cap="none" spc="0" normalizeH="0" baseline="0" dirty="0">
              <a:solidFill>
                <a:srgbClr val="255A2A"/>
              </a:solidFill>
              <a:ea typeface="Pretendard" panose="02000503000000020004" pitchFamily="50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72064-6145-3498-CB2D-3BDF7F426C9C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지구온난화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DF2642-909E-232F-4BF4-B63E3830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77" y="537248"/>
            <a:ext cx="1093692" cy="10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33F3A-7789-24F0-393B-6D92C337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4952DD-C44A-B57C-6899-E1A8124C0E66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E40A2F3-F292-7CDB-861B-57D6B4C16D98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평균 기온과 </a:t>
            </a:r>
            <a:r>
              <a:rPr lang="en-US" altLang="ko-KR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CO2 </a:t>
            </a:r>
            <a:r>
              <a:rPr lang="ko-KR" altLang="en-US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농도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9FD25-CCC0-1C2A-7C5E-396088E4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171700"/>
            <a:ext cx="13424616" cy="6832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05998-4ED5-F438-483C-A710039C3F6F}"/>
              </a:ext>
            </a:extLst>
          </p:cNvPr>
          <p:cNvSpPr txBox="1"/>
          <p:nvPr/>
        </p:nvSpPr>
        <p:spPr>
          <a:xfrm>
            <a:off x="11998503" y="8721206"/>
            <a:ext cx="64014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i="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기상청「지구대기감시</a:t>
            </a:r>
            <a:r>
              <a:rPr lang="ko-KR" altLang="en-US" i="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보고서」</a:t>
            </a:r>
            <a:endParaRPr lang="en-US" altLang="ko-KR" i="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관측지점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안면도 기후변화감시소</a:t>
            </a:r>
          </a:p>
        </p:txBody>
      </p:sp>
    </p:spTree>
    <p:extLst>
      <p:ext uri="{BB962C8B-B14F-4D97-AF65-F5344CB8AC3E}">
        <p14:creationId xmlns:p14="http://schemas.microsoft.com/office/powerpoint/2010/main" val="6878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BC270-40D9-8112-0DC0-77F6BE47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5B568F3-B6F0-07E7-F4AF-CDB9F8EE7173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"/>
              <a:buChar char="•"/>
            </a:pPr>
            <a:r>
              <a:rPr lang="ko-KR" altLang="en-US"/>
              <a:t>팀이름</a:t>
            </a:r>
          </a:p>
          <a:p>
            <a:pPr marL="228600" indent="-228600">
              <a:buFont typeface=""/>
              <a:buChar char="•"/>
            </a:pPr>
            <a:r>
              <a:rPr lang="ko-KR" altLang="en-US" b="1"/>
              <a:t>노배송</a:t>
            </a:r>
          </a:p>
          <a:p>
            <a:pPr marL="228600" indent="-228600">
              <a:buFont typeface=""/>
              <a:buChar char="•"/>
            </a:pPr>
            <a:r>
              <a:rPr lang="ko-KR" altLang="en-US"/>
              <a:t>팀장</a:t>
            </a:r>
          </a:p>
          <a:p>
            <a:pPr marL="228600" indent="-228600">
              <a:buFont typeface=""/>
              <a:buChar char="•"/>
            </a:pPr>
            <a:r>
              <a:rPr lang="ko-KR" altLang="en-US"/>
              <a:t>송창우</a:t>
            </a:r>
          </a:p>
          <a:p>
            <a:pPr marL="228600" indent="-228600">
              <a:buFont typeface=""/>
              <a:buChar char="•"/>
            </a:pPr>
            <a:r>
              <a:rPr lang="ko-KR" altLang="en-US"/>
              <a:t>팀원</a:t>
            </a:r>
          </a:p>
          <a:p>
            <a:pPr marL="228600" indent="-228600">
              <a:buFont typeface=""/>
              <a:buChar char="•"/>
            </a:pPr>
            <a:r>
              <a:rPr lang="ko-KR" altLang="en-US"/>
              <a:t>배나혜</a:t>
            </a:r>
          </a:p>
          <a:p>
            <a:pPr marL="228600" indent="-228600">
              <a:buFont typeface=""/>
              <a:buChar char="•"/>
            </a:pPr>
            <a:r>
              <a:rPr lang="ko-KR" altLang="en-US"/>
              <a:t>노수현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58ABD65-1810-1300-C4E4-D1A58960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32" y="2107170"/>
            <a:ext cx="12273692" cy="6086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57EB493-D084-E5B0-D867-19DF834E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497" y="8233763"/>
            <a:ext cx="577336" cy="716348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9CA997B0-73A2-5CC3-4B1E-9D7FE5343F10}"/>
              </a:ext>
            </a:extLst>
          </p:cNvPr>
          <p:cNvSpPr txBox="1"/>
          <p:nvPr/>
        </p:nvSpPr>
        <p:spPr>
          <a:xfrm>
            <a:off x="4290198" y="8371450"/>
            <a:ext cx="11082293" cy="1591279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defRPr/>
            </a:pP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Calibri"/>
              </a:rPr>
              <a:t>지구평</a:t>
            </a: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균온</a:t>
            </a: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Calibri"/>
              </a:rPr>
              <a:t>도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: 11.31°C -&gt; 12.40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Calibri"/>
              </a:rPr>
              <a:t>°C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 (</a:t>
            </a: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Calibri"/>
              </a:rPr>
              <a:t>약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 1.09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Calibri"/>
              </a:rPr>
              <a:t>°C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       )   </a:t>
            </a:r>
            <a:endParaRPr lang="ko-KR" altLang="en-US" dirty="0"/>
          </a:p>
          <a:p>
            <a:pPr>
              <a:defRPr/>
            </a:pPr>
            <a:endParaRPr lang="en-US" altLang="ko-KR" sz="3000" dirty="0">
              <a:latin typeface="Pretendard" panose="02000503000000020004" pitchFamily="50" charset="-127"/>
              <a:ea typeface="Pretendard" panose="02000503000000020004" pitchFamily="50" charset="-127"/>
              <a:cs typeface="+mn-lt"/>
            </a:endParaRPr>
          </a:p>
          <a:p>
            <a:pPr>
              <a:defRPr/>
            </a:pP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우리나라온도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: 8.06°C -&gt;  9.51°C (</a:t>
            </a:r>
            <a:r>
              <a:rPr 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약</a:t>
            </a:r>
            <a:r>
              <a:rPr 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+mn-lt"/>
              </a:rPr>
              <a:t> 1.45°C          )</a:t>
            </a:r>
            <a:endParaRPr lang="en-US" dirty="0"/>
          </a:p>
          <a:p>
            <a:pPr>
              <a:defRPr/>
            </a:pPr>
            <a:endParaRPr lang="en-US" altLang="ko-KR" sz="3000" dirty="0">
              <a:solidFill>
                <a:srgbClr val="255A2A"/>
              </a:solidFill>
              <a:ea typeface="+mn-lt"/>
              <a:cs typeface="+mn-lt"/>
            </a:endParaRPr>
          </a:p>
          <a:p>
            <a:pPr marL="0" lvl="0" indent="0" algn="l" defTabSz="914400">
              <a:lnSpc>
                <a:spcPct val="14359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500" dirty="0">
              <a:solidFill>
                <a:srgbClr val="255A2A"/>
              </a:solidFill>
              <a:ea typeface="맑은 고딕"/>
              <a:cs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F37D15B-2DA3-EE2C-E66D-72F9D10FF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866" y="9111391"/>
            <a:ext cx="592755" cy="793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A3E71-07F6-48B9-0184-717431B0F874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기온 상승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22091-FFC0-8F4B-5C1E-C8399CCEDE89}"/>
              </a:ext>
            </a:extLst>
          </p:cNvPr>
          <p:cNvSpPr txBox="1"/>
          <p:nvPr/>
        </p:nvSpPr>
        <p:spPr>
          <a:xfrm>
            <a:off x="12749445" y="9956575"/>
            <a:ext cx="5757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  <a:hlinkClick r:id="rId5"/>
              </a:rPr>
              <a:t>기상자료개방포털[기후통계분석:통계분석:기온분석]</a:t>
            </a:r>
            <a:endParaRPr lang="ko-KR" alt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5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6606C-B0CD-642D-238A-55D7169C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E18BD1A-EA0D-8808-23AC-8F2875E6368C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f-ZA"/>
              <a:t>https://data.kma.go.kr/stcs/grnd/grndTaList.do?pgmNo=70</a:t>
            </a:r>
            <a:endParaRPr lang="ko-KR" alt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B7C7A7D-3757-23DE-0C31-C01D81B6E30A}"/>
              </a:ext>
            </a:extLst>
          </p:cNvPr>
          <p:cNvSpPr txBox="1"/>
          <p:nvPr/>
        </p:nvSpPr>
        <p:spPr>
          <a:xfrm>
            <a:off x="2070100" y="8750300"/>
            <a:ext cx="5549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1980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Calibri"/>
                <a:ea typeface="Pretendard" panose="02000503000000020004" pitchFamily="50" charset="-127"/>
                <a:cs typeface="+mn-cs"/>
              </a:rPr>
              <a:t>년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1CB6688-6AC1-8856-0BC8-ADA0C86B437E}"/>
              </a:ext>
            </a:extLst>
          </p:cNvPr>
          <p:cNvSpPr txBox="1"/>
          <p:nvPr/>
        </p:nvSpPr>
        <p:spPr>
          <a:xfrm>
            <a:off x="10655300" y="8750300"/>
            <a:ext cx="55499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2023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Calibri"/>
                <a:ea typeface="Pretendard" panose="02000503000000020004" pitchFamily="50" charset="-127"/>
                <a:cs typeface="+mn-cs"/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D2C9A-8083-7A6F-D716-2BF9F1B2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67" y="2860535"/>
            <a:ext cx="7023166" cy="5841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2B2E3-AB79-EB58-FCC6-8E139ECC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200" y="2754555"/>
            <a:ext cx="5715000" cy="594742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382F478-4281-B7ED-9F28-717823E91353}"/>
              </a:ext>
            </a:extLst>
          </p:cNvPr>
          <p:cNvSpPr txBox="1"/>
          <p:nvPr/>
        </p:nvSpPr>
        <p:spPr>
          <a:xfrm>
            <a:off x="914400" y="2010310"/>
            <a:ext cx="6705600" cy="66319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marR="0" lvl="0" indent="-45720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27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℃ 이상인 지역 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Heat map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표시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92448-FB43-DB45-9F49-8B2DE57D0B8D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여름 최고기온 비교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BEAF-9155-74DE-C5E0-74BA4C321EFC}"/>
              </a:ext>
            </a:extLst>
          </p:cNvPr>
          <p:cNvSpPr txBox="1"/>
          <p:nvPr/>
        </p:nvSpPr>
        <p:spPr>
          <a:xfrm>
            <a:off x="12749445" y="9956575"/>
            <a:ext cx="5757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  <a:hlinkClick r:id="rId5"/>
              </a:rPr>
              <a:t>기상자료개방포털[기후통계분석:통계분석:기온분석]</a:t>
            </a:r>
            <a:endParaRPr lang="ko-KR" alt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81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91ED0-D74F-31EF-95AA-A55EA56B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5A31DA-EEF9-4BBF-5A13-CAE6E577D55D}"/>
              </a:ext>
            </a:extLst>
          </p:cNvPr>
          <p:cNvSpPr/>
          <p:nvPr/>
        </p:nvSpPr>
        <p:spPr>
          <a:xfrm>
            <a:off x="777956" y="1860006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373F04-F4C9-5E82-2A76-45E2B052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76303"/>
            <a:ext cx="11362113" cy="6770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9ECDB-B6ED-3230-32E2-5753BBCCB3BB}"/>
              </a:ext>
            </a:extLst>
          </p:cNvPr>
          <p:cNvSpPr txBox="1"/>
          <p:nvPr/>
        </p:nvSpPr>
        <p:spPr>
          <a:xfrm>
            <a:off x="12031305" y="5143500"/>
            <a:ext cx="57238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2021</a:t>
            </a:r>
            <a:r>
              <a:rPr lang="ko-KR" alt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년도 해수면 높이 </a:t>
            </a:r>
            <a:endParaRPr lang="en-US" altLang="ko-KR" sz="3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3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60mm</a:t>
            </a:r>
            <a:r>
              <a:rPr lang="ko-KR" altLang="en-US" sz="3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5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318D2-F0A1-66C8-0F41-6B29E77487D6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해수면 높이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D2B69-94A3-13BA-235E-EFD0AD078D48}"/>
              </a:ext>
            </a:extLst>
          </p:cNvPr>
          <p:cNvSpPr txBox="1"/>
          <p:nvPr/>
        </p:nvSpPr>
        <p:spPr>
          <a:xfrm>
            <a:off x="11152473" y="9917668"/>
            <a:ext cx="6602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https://data.kma.go.kr/stcs/grnd/grndTaDmap.do?pgmNo=206</a:t>
            </a:r>
          </a:p>
        </p:txBody>
      </p:sp>
    </p:spTree>
    <p:extLst>
      <p:ext uri="{BB962C8B-B14F-4D97-AF65-F5344CB8AC3E}">
        <p14:creationId xmlns:p14="http://schemas.microsoft.com/office/powerpoint/2010/main" val="231002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D3F53-DA4D-FFDC-041A-41469722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C738D5-EE6D-9078-3DAC-BA62436C13AB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DD449F-9A74-A0EC-C698-5411183D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3" y="2564850"/>
            <a:ext cx="10300880" cy="6599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4A1B6-404A-04F3-EF28-BBCC57CDFE4A}"/>
              </a:ext>
            </a:extLst>
          </p:cNvPr>
          <p:cNvSpPr txBox="1"/>
          <p:nvPr/>
        </p:nvSpPr>
        <p:spPr>
          <a:xfrm>
            <a:off x="11804497" y="5165688"/>
            <a:ext cx="548640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1980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년에 비해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해수면 온도가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℃ 정도 상승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A78B3-BEAC-501D-D28F-BF2436AA2447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해수면 온도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5B2F6-2ECE-A305-14A1-B80B7C39FB46}"/>
              </a:ext>
            </a:extLst>
          </p:cNvPr>
          <p:cNvSpPr txBox="1"/>
          <p:nvPr/>
        </p:nvSpPr>
        <p:spPr>
          <a:xfrm>
            <a:off x="15075724" y="9887692"/>
            <a:ext cx="3188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hlinkClick r:id="rId4"/>
              </a:rPr>
              <a:t>Climate Pulse Sea temperature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958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8957" y="4425092"/>
            <a:ext cx="915464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8000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  <a:ea typeface="Pretendard ExtraBold"/>
                <a:cs typeface="Pretendard ExtraBold"/>
              </a:rPr>
              <a:t>자연재해와 기후변화</a:t>
            </a:r>
            <a:endParaRPr lang="ko-KR" altLang="en-US" sz="8000" b="0" i="0" u="none" strike="noStrike" spc="30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81299-4F80-404A-8A52-84898BE9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A64021A-B7E7-427F-E8A6-3F3A8313C4C3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6B18A4-2B6B-8B78-F4D9-A87B36AAF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440283"/>
              </p:ext>
            </p:extLst>
          </p:nvPr>
        </p:nvGraphicFramePr>
        <p:xfrm>
          <a:off x="2011680" y="3101052"/>
          <a:ext cx="14264633" cy="55287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78205">
                  <a:extLst>
                    <a:ext uri="{9D8B030D-6E8A-4147-A177-3AD203B41FA5}">
                      <a16:colId xmlns:a16="http://schemas.microsoft.com/office/drawing/2014/main" val="852336124"/>
                    </a:ext>
                  </a:extLst>
                </a:gridCol>
                <a:gridCol w="2132771">
                  <a:extLst>
                    <a:ext uri="{9D8B030D-6E8A-4147-A177-3AD203B41FA5}">
                      <a16:colId xmlns:a16="http://schemas.microsoft.com/office/drawing/2014/main" val="1489503245"/>
                    </a:ext>
                  </a:extLst>
                </a:gridCol>
                <a:gridCol w="9253657">
                  <a:extLst>
                    <a:ext uri="{9D8B030D-6E8A-4147-A177-3AD203B41FA5}">
                      <a16:colId xmlns:a16="http://schemas.microsoft.com/office/drawing/2014/main" val="929025580"/>
                    </a:ext>
                  </a:extLst>
                </a:gridCol>
              </a:tblGrid>
              <a:tr h="1382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0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훈련생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0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0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담당업무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2987"/>
                  </a:ext>
                </a:extLst>
              </a:tr>
              <a:tr h="1382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송창우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데이터 수집(해양), 데이터 </a:t>
                      </a:r>
                      <a:r>
                        <a:rPr lang="ko-KR" sz="2400" b="0" i="0" u="none" strike="noStrike" noProof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전처리</a:t>
                      </a: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endParaRPr lang="ko-KR" altLang="en-US" sz="24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해양 데이터 시각화 및 분석, 협업 세팅, 발표</a:t>
                      </a:r>
                      <a:endParaRPr lang="ko-KR" sz="24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34542"/>
                  </a:ext>
                </a:extLst>
              </a:tr>
              <a:tr h="1382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노수현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데이터 수집(지역별 기온/온도변화), </a:t>
                      </a:r>
                      <a:endParaRPr lang="ko-KR" altLang="en-US" sz="24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기온 데이터 </a:t>
                      </a:r>
                      <a:r>
                        <a:rPr lang="ko-KR" sz="2400" b="0" i="0" u="none" strike="noStrike" noProof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전처리</a:t>
                      </a:r>
                      <a:r>
                        <a:rPr 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및 시각화, </a:t>
                      </a:r>
                      <a:r>
                        <a:rPr lang="en-US" altLang="ko-KR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PPT </a:t>
                      </a:r>
                      <a:r>
                        <a:rPr lang="ko-KR" altLang="en-US" sz="2400" b="0" i="0" u="none" strike="noStrike" noProof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</a:t>
                      </a:r>
                      <a:endParaRPr lang="ko-KR" sz="24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3894"/>
                  </a:ext>
                </a:extLst>
              </a:tr>
              <a:tr h="1382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배나혜</a:t>
                      </a:r>
                      <a:endParaRPr lang="ko-KR" altLang="en-US" sz="24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데이터 수집(재</a:t>
                      </a:r>
                      <a:r>
                        <a:rPr lang="ko-KR" altLang="en-US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해</a:t>
                      </a:r>
                      <a:r>
                        <a:rPr lang="ko-KR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기후), 데이터 </a:t>
                      </a:r>
                      <a:r>
                        <a:rPr lang="ko-KR" sz="2400" b="0" i="0" u="none" strike="noStrike" noProof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전처리</a:t>
                      </a:r>
                      <a:r>
                        <a:rPr lang="ko-KR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endParaRPr lang="ko-KR" altLang="en-US" sz="24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자연 재해 데이터 시각화 및 분석, </a:t>
                      </a:r>
                      <a:r>
                        <a:rPr lang="en-US" altLang="ko-KR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PPT </a:t>
                      </a:r>
                      <a:r>
                        <a:rPr lang="ko-KR" altLang="en-US" sz="2400" b="0" i="0" u="none" strike="noStrike" noProof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제작</a:t>
                      </a:r>
                      <a:endParaRPr lang="ko-KR" sz="24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12227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FBD548B-AE33-3C70-8F0C-5B26960D8185}"/>
              </a:ext>
            </a:extLst>
          </p:cNvPr>
          <p:cNvSpPr txBox="1"/>
          <p:nvPr/>
        </p:nvSpPr>
        <p:spPr>
          <a:xfrm>
            <a:off x="927974" y="502138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구성 및 역할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24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30F6D6-435F-E442-8CFE-3E1F602342AC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BB138B-3967-F753-2D55-E5DC6DECAA43}"/>
              </a:ext>
            </a:extLst>
          </p:cNvPr>
          <p:cNvSpPr/>
          <p:nvPr/>
        </p:nvSpPr>
        <p:spPr>
          <a:xfrm>
            <a:off x="1447800" y="2552700"/>
            <a:ext cx="4191000" cy="457200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35E34E-04B9-2B7D-060A-97F01AE0D1DB}"/>
              </a:ext>
            </a:extLst>
          </p:cNvPr>
          <p:cNvSpPr/>
          <p:nvPr/>
        </p:nvSpPr>
        <p:spPr>
          <a:xfrm>
            <a:off x="4800600" y="3245950"/>
            <a:ext cx="3515194" cy="457200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34814" y="2410521"/>
            <a:ext cx="12395200" cy="24379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태풍</a:t>
            </a:r>
            <a:r>
              <a:rPr lang="en-US" altLang="ko-KR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홍수</a:t>
            </a:r>
            <a:r>
              <a:rPr lang="en-US" altLang="ko-KR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호우</a:t>
            </a:r>
            <a:r>
              <a:rPr lang="en-US" altLang="ko-KR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가뭄</a:t>
            </a:r>
            <a:r>
              <a:rPr lang="en-US" altLang="ko-KR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대설 </a:t>
            </a:r>
            <a:r>
              <a:rPr lang="ko-KR" altLang="en-US" sz="30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</a:t>
            </a:r>
            <a:r>
              <a:rPr lang="en-US" altLang="ko-KR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자연현상으로 인해 발생하는 피해</a:t>
            </a:r>
            <a:endParaRPr lang="en-US" altLang="ko-KR" sz="30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0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00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최근 기후 변화로 인한 </a:t>
            </a:r>
            <a:r>
              <a:rPr lang="ko-KR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자연재해</a:t>
            </a:r>
            <a:r>
              <a:rPr lang="en-US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발생빈도 </a:t>
            </a:r>
            <a:r>
              <a:rPr lang="ko-KR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증가</a:t>
            </a:r>
            <a:endParaRPr lang="en-US" altLang="ko-KR" sz="3000" b="0" i="0" u="none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폭염</a:t>
            </a:r>
            <a:r>
              <a:rPr lang="en-US" altLang="ko-KR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한파 등 </a:t>
            </a:r>
            <a:r>
              <a:rPr lang="ko-KR" altLang="en-US" sz="3000" b="0" i="0" u="none" strike="noStrike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극단적 기온 현상 증가</a:t>
            </a: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ko-KR" sz="30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D95D3-FC31-BA7C-EC5D-0689A027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5353391"/>
            <a:ext cx="5029199" cy="352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0년만에 3월 폭설..모든 도로 마비되고 27시간 고립[뉴스속오늘] - 머니투데이">
            <a:extLst>
              <a:ext uri="{FF2B5EF4-FFF2-40B4-BE49-F238E27FC236}">
                <a16:creationId xmlns:a16="http://schemas.microsoft.com/office/drawing/2014/main" id="{3FB87C13-3840-240D-6B2C-33A8A1B7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94" y="5372100"/>
            <a:ext cx="5029199" cy="35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폭염에 가뭄 “농심이 탄다” - 대구신문">
            <a:extLst>
              <a:ext uri="{FF2B5EF4-FFF2-40B4-BE49-F238E27FC236}">
                <a16:creationId xmlns:a16="http://schemas.microsoft.com/office/drawing/2014/main" id="{E0AF7D56-4681-CEA7-D7BB-C9944DDFD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"/>
          <a:stretch/>
        </p:blipFill>
        <p:spPr bwMode="auto">
          <a:xfrm>
            <a:off x="11887200" y="5390213"/>
            <a:ext cx="5000364" cy="35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6554A-7A6F-14F7-3CFB-6961BE2E342D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자연재해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CE484-D3B8-530F-2347-83A671FE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44F5DE-11A3-9F83-E2FB-F299E408719A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927D22-1F51-A2D5-F394-48C72EE2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56" y="2476500"/>
            <a:ext cx="12910088" cy="640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ACA82-0823-03C4-5003-65BF913ACA36}"/>
              </a:ext>
            </a:extLst>
          </p:cNvPr>
          <p:cNvSpPr txBox="1"/>
          <p:nvPr/>
        </p:nvSpPr>
        <p:spPr>
          <a:xfrm>
            <a:off x="12573000" y="8662768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행정안전부</a:t>
            </a:r>
            <a:r>
              <a:rPr lang="en-US" altLang="ko-KR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「자연재해현황」</a:t>
            </a:r>
            <a:b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자료 </a:t>
            </a:r>
            <a:r>
              <a:rPr lang="en-US" altLang="ko-KR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행정안전부</a:t>
            </a:r>
            <a:r>
              <a:rPr lang="en-US" altLang="ko-KR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i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「재해연보」</a:t>
            </a: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3B9EA-9FCD-950F-544F-26405E570048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우리나라 자연재해 발생횟수 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0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31570-AACB-25E3-84EC-AF5834200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433709-3048-90FE-5203-150AD18BAFC3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FABA9-9A0F-B240-9B09-9166D72797C9}"/>
              </a:ext>
            </a:extLst>
          </p:cNvPr>
          <p:cNvSpPr txBox="1"/>
          <p:nvPr/>
        </p:nvSpPr>
        <p:spPr>
          <a:xfrm>
            <a:off x="3340100" y="8729820"/>
            <a:ext cx="1269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평균 </a:t>
            </a:r>
            <a:r>
              <a:rPr lang="ko-KR" altLang="en-US" sz="4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기온이 상승</a:t>
            </a:r>
            <a:r>
              <a:rPr lang="ko-KR" altLang="en-US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할수록 </a:t>
            </a:r>
            <a:r>
              <a:rPr lang="ko-KR" altLang="en-US" sz="4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자연재해 발생 빈도가 증가</a:t>
            </a:r>
            <a:r>
              <a:rPr lang="ko-KR" altLang="en-US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추세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F06F14C-6AF6-CFED-1F3F-ECB2759F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5307" y="8632913"/>
            <a:ext cx="707886" cy="901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11FDA-BADC-4F17-5014-B8A8452F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142665"/>
            <a:ext cx="12115800" cy="6236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8592A-F66D-BE59-3DF6-9620BEE77F56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자연재해와 기후변화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6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1498" y="4425092"/>
            <a:ext cx="11765004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8000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  <a:ea typeface="Pretendard ExtraBold"/>
                <a:cs typeface="Pretendard ExtraBold"/>
              </a:rPr>
              <a:t>해양생태계와 기후변화</a:t>
            </a:r>
            <a:endParaRPr lang="en-US" sz="8000" b="0" i="0" u="none" strike="noStrike" spc="30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28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A117A-620A-E7C1-808C-420B4195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D3AE00C-0609-1D41-2A87-58203E361FBA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EC3AA-5F33-2DC1-44B9-29A53267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03" y="2781301"/>
            <a:ext cx="9416586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1B168C-45ED-A68F-72FB-3501DAA4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97" y="4048491"/>
            <a:ext cx="6411105" cy="36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5B1D7-2996-2F09-DCDB-BE56CD87743D}"/>
              </a:ext>
            </a:extLst>
          </p:cNvPr>
          <p:cNvSpPr txBox="1"/>
          <p:nvPr/>
        </p:nvSpPr>
        <p:spPr>
          <a:xfrm>
            <a:off x="1374897" y="3040308"/>
            <a:ext cx="4398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한류성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어종 어획량 감소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2ADA4-C0B0-0509-C85C-E2C0228E0B30}"/>
              </a:ext>
            </a:extLst>
          </p:cNvPr>
          <p:cNvSpPr txBox="1"/>
          <p:nvPr/>
        </p:nvSpPr>
        <p:spPr>
          <a:xfrm>
            <a:off x="5533221" y="9023710"/>
            <a:ext cx="890500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</a:t>
            </a:r>
            <a:r>
              <a:rPr lang="ko-KR" altLang="en-US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오징어 어획량 감소, 전체 어획량도 감소할까?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547ED9B-E662-3E38-8495-F8861D2E13F5}"/>
              </a:ext>
            </a:extLst>
          </p:cNvPr>
          <p:cNvCxnSpPr>
            <a:cxnSpLocks/>
          </p:cNvCxnSpPr>
          <p:nvPr/>
        </p:nvCxnSpPr>
        <p:spPr>
          <a:xfrm>
            <a:off x="14782800" y="3238500"/>
            <a:ext cx="1371600" cy="0"/>
          </a:xfrm>
          <a:prstGeom prst="straightConnector1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4FD790-8F15-54C9-B653-FEAB12A96D41}"/>
              </a:ext>
            </a:extLst>
          </p:cNvPr>
          <p:cNvCxnSpPr>
            <a:cxnSpLocks/>
          </p:cNvCxnSpPr>
          <p:nvPr/>
        </p:nvCxnSpPr>
        <p:spPr>
          <a:xfrm>
            <a:off x="8839200" y="4000500"/>
            <a:ext cx="1761031" cy="0"/>
          </a:xfrm>
          <a:prstGeom prst="straightConnector1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F823A1-B92E-9D5E-BEEE-EF320777D15C}"/>
              </a:ext>
            </a:extLst>
          </p:cNvPr>
          <p:cNvCxnSpPr>
            <a:cxnSpLocks/>
          </p:cNvCxnSpPr>
          <p:nvPr/>
        </p:nvCxnSpPr>
        <p:spPr>
          <a:xfrm>
            <a:off x="10213795" y="4667035"/>
            <a:ext cx="3883205" cy="0"/>
          </a:xfrm>
          <a:prstGeom prst="straightConnector1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AF6E5F-11AD-C215-5BE7-9496CA23E629}"/>
              </a:ext>
            </a:extLst>
          </p:cNvPr>
          <p:cNvCxnSpPr>
            <a:cxnSpLocks/>
          </p:cNvCxnSpPr>
          <p:nvPr/>
        </p:nvCxnSpPr>
        <p:spPr>
          <a:xfrm>
            <a:off x="11248673" y="8327724"/>
            <a:ext cx="4571258" cy="20706"/>
          </a:xfrm>
          <a:prstGeom prst="straightConnector1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422D32-CFE0-3861-7217-FA8EE86A2397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기후변화의 영향 </a:t>
            </a:r>
            <a:r>
              <a:rPr lang="en-US" alt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해양 생태계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72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94D5DB-7D87-8FCD-A5FC-38C1A260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A9D1DB-BAC4-0A10-7E47-C8B15E34B2B1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C9F79-BC22-8F29-32C5-47C98EE6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850838"/>
            <a:ext cx="7787532" cy="4539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1B2CF-2DF4-553A-9529-FF683CF6A220}"/>
              </a:ext>
            </a:extLst>
          </p:cNvPr>
          <p:cNvSpPr txBox="1"/>
          <p:nvPr/>
        </p:nvSpPr>
        <p:spPr>
          <a:xfrm>
            <a:off x="1331496" y="8231026"/>
            <a:ext cx="4612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https://news.nate.com/view/20240528n11931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AB5-02AB-F3CE-1E10-1AB4744ED626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기후변화의 영향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B2512-CB9F-530D-609B-19B75AF6BF27}"/>
              </a:ext>
            </a:extLst>
          </p:cNvPr>
          <p:cNvSpPr txBox="1"/>
          <p:nvPr/>
        </p:nvSpPr>
        <p:spPr>
          <a:xfrm>
            <a:off x="1374897" y="3040308"/>
            <a:ext cx="4398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난류성 어종 어획량 증가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47F991-E1CB-6A5E-0823-8A088C5BF6D1}"/>
              </a:ext>
            </a:extLst>
          </p:cNvPr>
          <p:cNvSpPr/>
          <p:nvPr/>
        </p:nvSpPr>
        <p:spPr>
          <a:xfrm>
            <a:off x="11238271" y="3967316"/>
            <a:ext cx="2315497" cy="412955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9B4632-5E81-FB16-3B81-EF0884556392}"/>
              </a:ext>
            </a:extLst>
          </p:cNvPr>
          <p:cNvSpPr/>
          <p:nvPr/>
        </p:nvSpPr>
        <p:spPr>
          <a:xfrm>
            <a:off x="11110451" y="6188993"/>
            <a:ext cx="2561304" cy="412955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096A7-D87A-0D8C-B4A5-D85778A08BFA}"/>
              </a:ext>
            </a:extLst>
          </p:cNvPr>
          <p:cNvSpPr txBox="1"/>
          <p:nvPr/>
        </p:nvSpPr>
        <p:spPr>
          <a:xfrm>
            <a:off x="9442927" y="3850838"/>
            <a:ext cx="7599009" cy="5014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난류성 어종인 방어 어획량이 급증했습니다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국립수산과학원 동해수산연구소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백정익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박사는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남해 쪽에서 주 어획되었던 방어류들이 동해 연안으로 많이 북상했다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 설명했습니다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한편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남해는 난류성 어종인 정어리가 점령했습니다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작년에 최근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평균의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배에 달하는 정어리가 잡혔는데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포항 인근 동해안에서도 확인됩니다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삼치 어장도 북상 중이고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태평양 따뜻한 바다에서 발견되는 참치도 동해에서 잡힙니다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67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DC0E6-4BA2-2ECF-237D-85080F30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51D54F-658C-F757-BD11-D8E05299E17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6F05CF6-0D5D-FEBC-FC69-4D59118CB9E2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어업 생산량</a:t>
            </a:r>
            <a:endParaRPr lang="en-US" altLang="ko-KR" sz="6000" b="0" i="0" u="none" strike="noStrike" kern="1200" cap="none" spc="0" normalizeH="0" baseline="0" noProof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C3C0-D30E-0404-42D3-A673B2DF7A18}"/>
              </a:ext>
            </a:extLst>
          </p:cNvPr>
          <p:cNvSpPr txBox="1"/>
          <p:nvPr/>
        </p:nvSpPr>
        <p:spPr>
          <a:xfrm>
            <a:off x="7255502" y="8869508"/>
            <a:ext cx="377699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어업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생산량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전체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그래프</a:t>
            </a:r>
            <a:endParaRPr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03AB04-1859-CFCD-33A8-6AB599F6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66690"/>
            <a:ext cx="10367698" cy="6184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946C6-49DF-A305-2CC4-1CE68F5897F0}"/>
              </a:ext>
            </a:extLst>
          </p:cNvPr>
          <p:cNvSpPr txBox="1"/>
          <p:nvPr/>
        </p:nvSpPr>
        <p:spPr>
          <a:xfrm>
            <a:off x="15541711" y="99039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hlinkClick r:id="rId4"/>
              </a:rPr>
              <a:t>KMI한국해양수산개발원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629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DC0E6-4BA2-2ECF-237D-85080F30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51D54F-658C-F757-BD11-D8E05299E17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6F05CF6-0D5D-FEBC-FC69-4D59118CB9E2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어업 생산량 합계</a:t>
            </a:r>
            <a:endParaRPr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C3C0-D30E-0404-42D3-A673B2DF7A18}"/>
              </a:ext>
            </a:extLst>
          </p:cNvPr>
          <p:cNvSpPr txBox="1"/>
          <p:nvPr/>
        </p:nvSpPr>
        <p:spPr>
          <a:xfrm>
            <a:off x="5972298" y="8995484"/>
            <a:ext cx="6343403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1980년대로부터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전체적으로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증가한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모습</a:t>
            </a:r>
            <a:endParaRPr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5" name="그림 4" descr="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03AB04-1859-CFCD-33A8-6AB599F6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66690"/>
            <a:ext cx="10367699" cy="6184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B50A5-CDB6-292A-A7A5-EDFEA993BB11}"/>
              </a:ext>
            </a:extLst>
          </p:cNvPr>
          <p:cNvSpPr txBox="1"/>
          <p:nvPr/>
        </p:nvSpPr>
        <p:spPr>
          <a:xfrm>
            <a:off x="11587549" y="9903941"/>
            <a:ext cx="731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cs typeface="Calibri"/>
                <a:hlinkClick r:id="rId4"/>
              </a:rPr>
              <a:t>어업생산동향조사 | 분야별보기 | 통계청통계 | 통계조사 : 통계청</a:t>
            </a:r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32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DDB8D-65F1-D902-7EDB-3EED8C0C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3ED743-A643-4F40-9C3A-EA9ED6E7A073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E9398-089E-4E75-4958-AFD89FE2344B}"/>
              </a:ext>
            </a:extLst>
          </p:cNvPr>
          <p:cNvSpPr txBox="1"/>
          <p:nvPr/>
        </p:nvSpPr>
        <p:spPr>
          <a:xfrm>
            <a:off x="2194020" y="8985525"/>
            <a:ext cx="14231781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1990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년에 비해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2022</a:t>
            </a:r>
            <a:r>
              <a:rPr lang="ko-KR" altLang="en-US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년에는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천해 양식업이 늘어나고 일반 해면어업이 줄어드는 모습을 보여줌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478F0-C979-BE3F-BDFD-CF22F624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5" y="2246190"/>
            <a:ext cx="7010400" cy="6460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EE5FF-BA5E-B9C2-B1A2-C04852993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924" y="2380113"/>
            <a:ext cx="6257925" cy="6512434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CDB29CB7-BFA4-D81E-33F8-168908AC93F6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어업 방식의 변화</a:t>
            </a:r>
            <a:endParaRPr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8ABC7-38AB-17CF-717B-CC17E3895848}"/>
              </a:ext>
            </a:extLst>
          </p:cNvPr>
          <p:cNvSpPr txBox="1"/>
          <p:nvPr/>
        </p:nvSpPr>
        <p:spPr>
          <a:xfrm>
            <a:off x="9530935" y="9917668"/>
            <a:ext cx="8410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https://kostat.go.kr/statDesc.es?act=view&amp;mid=a10501010000&amp;sttr_cd=S005006</a:t>
            </a:r>
          </a:p>
        </p:txBody>
      </p:sp>
    </p:spTree>
    <p:extLst>
      <p:ext uri="{BB962C8B-B14F-4D97-AF65-F5344CB8AC3E}">
        <p14:creationId xmlns:p14="http://schemas.microsoft.com/office/powerpoint/2010/main" val="3643971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9F11D-F00F-1166-FF99-2C4D9A5E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11C2CE1-20E2-423A-8EDD-95C23EB80D3A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6571D-661C-3952-1CCE-A6F3AEE47AFA}"/>
              </a:ext>
            </a:extLst>
          </p:cNvPr>
          <p:cNvSpPr/>
          <p:nvPr/>
        </p:nvSpPr>
        <p:spPr>
          <a:xfrm>
            <a:off x="2379407" y="4686299"/>
            <a:ext cx="990600" cy="457201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5C917-C265-F99B-980C-276247387565}"/>
              </a:ext>
            </a:extLst>
          </p:cNvPr>
          <p:cNvSpPr/>
          <p:nvPr/>
        </p:nvSpPr>
        <p:spPr>
          <a:xfrm>
            <a:off x="9832744" y="7405675"/>
            <a:ext cx="992571" cy="469963"/>
          </a:xfrm>
          <a:prstGeom prst="rect">
            <a:avLst/>
          </a:prstGeom>
          <a:solidFill>
            <a:srgbClr val="FCE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C4994-6966-50E8-E697-21113A83193A}"/>
              </a:ext>
            </a:extLst>
          </p:cNvPr>
          <p:cNvSpPr txBox="1"/>
          <p:nvPr/>
        </p:nvSpPr>
        <p:spPr>
          <a:xfrm>
            <a:off x="1642675" y="2636458"/>
            <a:ext cx="11865749" cy="5998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일반 해면 어업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어업인이 연근해에서 포획 또는 채취하는 어업</a:t>
            </a:r>
            <a:endParaRPr lang="en-US" altLang="ko-KR" sz="3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ex) </a:t>
            </a: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오징어</a:t>
            </a:r>
            <a:r>
              <a:rPr lang="en-US" altLang="ko-KR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멸치</a:t>
            </a:r>
            <a:r>
              <a:rPr lang="en-US" altLang="ko-KR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고등어 등</a:t>
            </a:r>
            <a:endParaRPr lang="en-US" altLang="ko-KR" sz="3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천해 양식 어업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해수면이나 육상에서 바닷물을 이용하여 수산 동식물을 인공적으로 기르는 어업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ex)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해조류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양식어류 등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FDF1244-076A-DEFA-67DD-6A6EE392D6B1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어업 방식 종류</a:t>
            </a:r>
            <a:endParaRPr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5796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50"/>
            <a:ext cx="18288000" cy="86804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900" y="419100"/>
            <a:ext cx="16840200" cy="977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83B1B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832100"/>
            <a:ext cx="44958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0800" y="27051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B44"/>
                </a:solidFill>
                <a:effectLst/>
                <a:highlight>
                  <a:srgbClr val="F2F7F3"/>
                </a:highlight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01. 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0611" y="3987800"/>
            <a:ext cx="45593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팀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구성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역할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프로젝트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선정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배경</a:t>
            </a:r>
            <a:endParaRPr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2400" y="3124200"/>
            <a:ext cx="4572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2832100"/>
            <a:ext cx="44958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59600" y="27051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B44"/>
                </a:solidFill>
                <a:effectLst/>
                <a:highlight>
                  <a:srgbClr val="F2F7F3"/>
                </a:highlight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02. 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19778" y="3987800"/>
            <a:ext cx="54356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43590"/>
              </a:lnSpc>
              <a:buFont typeface="Arial"/>
              <a:buChar char="•"/>
              <a:defRPr/>
            </a:pPr>
            <a:r>
              <a:rPr 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지구온난화의 정의</a:t>
            </a:r>
            <a:endParaRPr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4359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Calibri"/>
              </a:rPr>
              <a:t>평균기온과 해수면 온도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8000" y="3124200"/>
            <a:ext cx="4572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143590"/>
              </a:lnSpc>
              <a:defRPr/>
            </a:pPr>
            <a:r>
              <a:rPr lang="ko-KR" altLang="en-US" sz="3200" dirty="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지구온난화와 기후변화</a:t>
            </a:r>
            <a:endParaRPr lang="ko-KR" dirty="0"/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2832100"/>
            <a:ext cx="44958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471400" y="27051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B44"/>
                </a:solidFill>
                <a:effectLst/>
                <a:highlight>
                  <a:srgbClr val="F2F7F3"/>
                </a:highlight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03. 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6245625"/>
            <a:ext cx="44958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75100" y="6105925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B44"/>
                </a:solidFill>
                <a:effectLst/>
                <a:highlight>
                  <a:srgbClr val="F2F7F3"/>
                </a:highlight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04. 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3126" y="7388625"/>
            <a:ext cx="4420288" cy="28523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해양 생태계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변화</a:t>
            </a:r>
            <a:endParaRPr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국내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어종별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어획량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변화</a:t>
            </a:r>
            <a:endParaRPr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05997" y="6537725"/>
            <a:ext cx="5029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해양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생태계와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기후변화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6245625"/>
            <a:ext cx="4495800" cy="5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613900" y="6105925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B44"/>
                </a:solidFill>
                <a:effectLst/>
                <a:highlight>
                  <a:srgbClr val="F2F7F3"/>
                </a:highlight>
                <a:uLnTx/>
                <a:uFillTx/>
                <a:latin typeface="Pretendard" panose="02000503000000020004" pitchFamily="50" charset="-127"/>
                <a:ea typeface="+mn-ea"/>
                <a:cs typeface="+mn-cs"/>
              </a:rPr>
              <a:t>05. 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41010" y="7388625"/>
            <a:ext cx="3927390" cy="18329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분석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결과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및 요약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대응책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32895" y="6537725"/>
            <a:ext cx="4572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/>
                <a:ea typeface="Pretendard ExtraBold"/>
                <a:cs typeface="Pretendard ExtraBold"/>
              </a:rPr>
              <a:t>결론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36390" y="3124201"/>
            <a:ext cx="4572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143590"/>
              </a:lnSpc>
              <a:defRPr/>
            </a:pPr>
            <a:r>
              <a:rPr lang="ko-KR" sz="32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자연재해와 기후변화</a:t>
            </a:r>
            <a:endParaRPr lang="ko-KR"/>
          </a:p>
        </p:txBody>
      </p:sp>
      <p:sp>
        <p:nvSpPr>
          <p:cNvPr id="28" name="TextBox 28"/>
          <p:cNvSpPr txBox="1"/>
          <p:nvPr/>
        </p:nvSpPr>
        <p:spPr>
          <a:xfrm>
            <a:off x="12751830" y="3987801"/>
            <a:ext cx="4435734" cy="15466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43590"/>
              </a:lnSpc>
              <a:buFont typeface="Arial"/>
              <a:buChar char="•"/>
              <a:defRPr/>
            </a:pPr>
            <a:r>
              <a:rPr 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자연재해 유형별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변화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143590"/>
              </a:lnSpc>
              <a:buFont typeface="Arial"/>
              <a:buChar char="•"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기온과</a:t>
            </a:r>
            <a:r>
              <a:rPr 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 자연재해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Pretendard"/>
                <a:cs typeface="Pretendard"/>
              </a:rPr>
              <a:t>발생빈도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E3DA9-318A-4E23-C144-F09F445E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8260BD-D516-5E8E-58B0-7B212FDE158F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6046009-C00C-26CA-989B-C74F2F0FEABF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한류성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어종 </a:t>
            </a: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오징어 어획량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F5895-08E7-B54B-B0BD-9D3EAC1C083A}"/>
              </a:ext>
            </a:extLst>
          </p:cNvPr>
          <p:cNvSpPr txBox="1"/>
          <p:nvPr/>
        </p:nvSpPr>
        <p:spPr>
          <a:xfrm>
            <a:off x="4973917" y="8253271"/>
            <a:ext cx="8241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2017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이후 오징어 어획량이 급격하게 줄어드는 모습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AFDB-88D0-E1C5-3EC4-B599910C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53" y="2445468"/>
            <a:ext cx="8172844" cy="487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E160E0-76EF-C053-A988-3C73DD85D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044" y="2476500"/>
            <a:ext cx="8135878" cy="4854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35986-9732-7844-8387-954DE105E8AE}"/>
              </a:ext>
            </a:extLst>
          </p:cNvPr>
          <p:cNvSpPr txBox="1"/>
          <p:nvPr/>
        </p:nvSpPr>
        <p:spPr>
          <a:xfrm>
            <a:off x="13332941" y="9903941"/>
            <a:ext cx="507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cs typeface="Calibri"/>
                <a:hlinkClick r:id="rId5"/>
              </a:rPr>
              <a:t>기후(수온)변화에 따른 주요 어종 어획량 변화 </a:t>
            </a:r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619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DC0E6-4BA2-2ECF-237D-85080F30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51D54F-658C-F757-BD11-D8E05299E17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6F05CF6-0D5D-FEBC-FC69-4D59118CB9E2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난류성 어종 </a:t>
            </a: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정어리 어획량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DC3C0-D30E-0404-42D3-A673B2DF7A18}"/>
              </a:ext>
            </a:extLst>
          </p:cNvPr>
          <p:cNvSpPr txBox="1"/>
          <p:nvPr/>
        </p:nvSpPr>
        <p:spPr>
          <a:xfrm>
            <a:off x="5023320" y="8805310"/>
            <a:ext cx="85876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2021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이후 정어리의 어획량이 급격하게 늘어나는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3AB04-1859-CFCD-33A8-6AB599F6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65935"/>
            <a:ext cx="10367699" cy="6186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296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35B4A-7A85-40C9-9125-FDA036A3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DABE15-D859-ECC2-E544-4A6C79DE162E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331A731-5153-8E2B-4277-2EC3A9141BDD}"/>
              </a:ext>
            </a:extLst>
          </p:cNvPr>
          <p:cNvSpPr txBox="1"/>
          <p:nvPr/>
        </p:nvSpPr>
        <p:spPr>
          <a:xfrm>
            <a:off x="825500" y="615950"/>
            <a:ext cx="15956005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한류성</a:t>
            </a: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255A2A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난류성 어종 어획량 비교 그래프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FED0-3D9C-06EE-6DF1-2858BC0F675F}"/>
              </a:ext>
            </a:extLst>
          </p:cNvPr>
          <p:cNvSpPr txBox="1"/>
          <p:nvPr/>
        </p:nvSpPr>
        <p:spPr>
          <a:xfrm>
            <a:off x="4643972" y="8878374"/>
            <a:ext cx="8552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2022</a:t>
            </a: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년을 기준으로 오징어와 정어리의 어획량이 반비례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8557E-B8AF-A7BE-5F17-92AACD01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51" y="2374483"/>
            <a:ext cx="12810898" cy="62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5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49C5C-369C-A988-6B7C-51B6B646E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1A045F-1226-CB0D-1E70-90D99D8FA94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1FCB550-791F-9250-EE13-745F8B71E74E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오징어 </a:t>
            </a:r>
            <a:r>
              <a:rPr lang="en-US" altLang="ko-KR" sz="6000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 </a:t>
            </a:r>
            <a:r>
              <a:rPr lang="ko-KR" altLang="en-US" sz="6000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정어리 어획량 상관관계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B5788-3566-F56A-78EE-AB6DACD3887F}"/>
              </a:ext>
            </a:extLst>
          </p:cNvPr>
          <p:cNvSpPr txBox="1"/>
          <p:nvPr/>
        </p:nvSpPr>
        <p:spPr>
          <a:xfrm>
            <a:off x="5410200" y="9035079"/>
            <a:ext cx="8032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오징어와 정어리의 어획량이 음의 상관관계를 보여줌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E9933E-56C8-12AA-930E-89271AC4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17706"/>
            <a:ext cx="6719888" cy="6719888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B218FEEF-6343-3330-E5F3-58BDC3CFE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05407" y="8866257"/>
            <a:ext cx="707886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2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94D5DB-7D87-8FCD-A5FC-38C1A260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A9D1DB-BAC4-0A10-7E47-C8B15E34B2B1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7F68E-4CBB-6D27-7C44-890946DDBEFE}"/>
              </a:ext>
            </a:extLst>
          </p:cNvPr>
          <p:cNvSpPr txBox="1"/>
          <p:nvPr/>
        </p:nvSpPr>
        <p:spPr>
          <a:xfrm>
            <a:off x="1311531" y="2542662"/>
            <a:ext cx="106040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기후변화에</a:t>
            </a:r>
            <a:r>
              <a:rPr lang="en-US" altLang="ko-KR" sz="4000" b="1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따른</a:t>
            </a:r>
            <a:r>
              <a:rPr lang="en-US" altLang="ko-KR" sz="4000" b="1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해양의</a:t>
            </a:r>
            <a:r>
              <a:rPr lang="en-US" altLang="ko-KR" sz="4000" b="1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변화</a:t>
            </a:r>
            <a:r>
              <a:rPr lang="en-US" altLang="ko-KR" sz="4000" b="1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 - </a:t>
            </a: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해파리</a:t>
            </a:r>
            <a:r>
              <a:rPr lang="en-US" altLang="ko-KR" sz="4000" b="1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4000" b="1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급증</a:t>
            </a:r>
            <a:endParaRPr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0452A-4544-D9F6-8A7F-1F6245F140DE}"/>
              </a:ext>
            </a:extLst>
          </p:cNvPr>
          <p:cNvSpPr txBox="1"/>
          <p:nvPr/>
        </p:nvSpPr>
        <p:spPr>
          <a:xfrm>
            <a:off x="1860171" y="5996446"/>
            <a:ext cx="129941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https://www.kwnews.co.kr/page/view/2024090316540325692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3AF27-4DA5-F8E4-A81E-AF3FE43CC4B8}"/>
              </a:ext>
            </a:extLst>
          </p:cNvPr>
          <p:cNvSpPr txBox="1"/>
          <p:nvPr/>
        </p:nvSpPr>
        <p:spPr>
          <a:xfrm>
            <a:off x="1860171" y="7452011"/>
            <a:ext cx="129941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https://www.gukjenews.com/news/articleView.html?idxno=3049601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4767B62-CBE6-C606-24ED-A55FDDE3C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67706"/>
              </p:ext>
            </p:extLst>
          </p:nvPr>
        </p:nvGraphicFramePr>
        <p:xfrm>
          <a:off x="1400130" y="3972768"/>
          <a:ext cx="9736688" cy="4972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36688">
                  <a:extLst>
                    <a:ext uri="{9D8B030D-6E8A-4147-A177-3AD203B41FA5}">
                      <a16:colId xmlns:a16="http://schemas.microsoft.com/office/drawing/2014/main" val="150896076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571500" indent="-5715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올여름 울산 해파리 쏘임 사고 전년대비 </a:t>
                      </a:r>
                      <a:r>
                        <a:rPr lang="en-US" altLang="ko-K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46</a:t>
                      </a:r>
                      <a:r>
                        <a:rPr lang="ko-KR" alt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배↑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6006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B16B36B-F3CB-0CD6-0C7E-164705CA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70571"/>
              </p:ext>
            </p:extLst>
          </p:nvPr>
        </p:nvGraphicFramePr>
        <p:xfrm>
          <a:off x="2016589" y="4630128"/>
          <a:ext cx="9120229" cy="4619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20229">
                  <a:extLst>
                    <a:ext uri="{9D8B030D-6E8A-4147-A177-3AD203B41FA5}">
                      <a16:colId xmlns:a16="http://schemas.microsoft.com/office/drawing/2014/main" val="1286444952"/>
                    </a:ext>
                  </a:extLst>
                </a:gridCol>
              </a:tblGrid>
              <a:tr h="461916">
                <a:tc>
                  <a:txBody>
                    <a:bodyPr/>
                    <a:lstStyle/>
                    <a:p>
                      <a:r>
                        <a:rPr lang="af-ZA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  <a:hlinkClick r:id="rId5"/>
                        </a:rPr>
                        <a:t>https://www.ulsanpress.net/news/articleView.html?idxno=536723</a:t>
                      </a:r>
                      <a:endParaRPr lang="af-ZA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79921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11998B-2A20-AA1A-CFDC-63F21FFAE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76193"/>
              </p:ext>
            </p:extLst>
          </p:nvPr>
        </p:nvGraphicFramePr>
        <p:xfrm>
          <a:off x="1400129" y="5270227"/>
          <a:ext cx="13620906" cy="4972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620906">
                  <a:extLst>
                    <a:ext uri="{9D8B030D-6E8A-4147-A177-3AD203B41FA5}">
                      <a16:colId xmlns:a16="http://schemas.microsoft.com/office/drawing/2014/main" val="150896076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571500" lvl="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강원도의회 "늘어난 해파리에 어민 조업 차질 구제책 마련해야”</a:t>
                      </a:r>
                      <a:endParaRPr lang="ko-KR" sz="16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6006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21FE50-DB3F-1B28-FB53-D950693C2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447869"/>
              </p:ext>
            </p:extLst>
          </p:nvPr>
        </p:nvGraphicFramePr>
        <p:xfrm>
          <a:off x="1384683" y="6722145"/>
          <a:ext cx="13620906" cy="4972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620906">
                  <a:extLst>
                    <a:ext uri="{9D8B030D-6E8A-4147-A177-3AD203B41FA5}">
                      <a16:colId xmlns:a16="http://schemas.microsoft.com/office/drawing/2014/main" val="150896076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571500" lvl="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포항시</a:t>
                      </a:r>
                      <a:r>
                        <a:rPr lang="en-US" alt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해파리 피해 최소화에 총력전</a:t>
                      </a:r>
                      <a:r>
                        <a:rPr lang="en-US" alt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  <a:r>
                        <a:rPr lang="ko-KR" sz="32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휴가철 주의 당부</a:t>
                      </a:r>
                      <a:endParaRPr lang="ko-KR" sz="16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60060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DFEDEBA6-AA96-DD22-426E-65087B68B8AE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해파리 피해 증가 기사 데이터 </a:t>
            </a:r>
            <a:r>
              <a:rPr lang="ko-KR" altLang="en-US" sz="6000" dirty="0" err="1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크롤링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412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49C5C-369C-A988-6B7C-51B6B646E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1A045F-1226-CB0D-1E70-90D99D8FA94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1FCB550-791F-9250-EE13-745F8B71E74E}"/>
              </a:ext>
            </a:extLst>
          </p:cNvPr>
          <p:cNvSpPr txBox="1"/>
          <p:nvPr/>
        </p:nvSpPr>
        <p:spPr>
          <a:xfrm>
            <a:off x="825500" y="615950"/>
            <a:ext cx="13500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오징어 생산량과 해파리 수출량</a:t>
            </a:r>
            <a:endParaRPr lang="ko-KR" altLang="en-US" sz="6000" b="0" i="0" u="none" strike="noStrike" kern="1200" cap="none" spc="0" normalizeH="0" baseline="0" noProof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pic>
        <p:nvPicPr>
          <p:cNvPr id="2" name="그림 1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E12C2C0-B701-2158-4B64-2E736006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85" y="2220098"/>
            <a:ext cx="14894782" cy="72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3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49C5C-369C-A988-6B7C-51B6B646E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1A045F-1226-CB0D-1E70-90D99D8FA948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1FCB550-791F-9250-EE13-745F8B71E74E}"/>
              </a:ext>
            </a:extLst>
          </p:cNvPr>
          <p:cNvSpPr txBox="1"/>
          <p:nvPr/>
        </p:nvSpPr>
        <p:spPr>
          <a:xfrm>
            <a:off x="825500" y="615950"/>
            <a:ext cx="15832437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  <a:defRPr/>
            </a:pPr>
            <a:r>
              <a:rPr lang="ko-KR" altLang="en-US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오징어 생산량 </a:t>
            </a:r>
            <a:r>
              <a:rPr lang="en-US" altLang="ko-KR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– </a:t>
            </a:r>
            <a:r>
              <a:rPr lang="en-US" altLang="ko-KR" sz="6000" err="1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해파리</a:t>
            </a:r>
            <a:r>
              <a:rPr lang="en-US" altLang="ko-KR" sz="6000">
                <a:solidFill>
                  <a:srgbClr val="255A2A"/>
                </a:solidFill>
                <a:latin typeface="Pretendard ExtraBold"/>
                <a:ea typeface="Pretendard ExtraBold"/>
                <a:cs typeface="Pretendard ExtraBold"/>
              </a:rPr>
              <a:t> 수출량 상관관계</a:t>
            </a:r>
            <a:endParaRPr lang="en-US" altLang="ko-KR" sz="6000" b="0" i="0" u="none" strike="noStrike" kern="1200" cap="none" spc="0" normalizeH="0" baseline="0" noProof="0">
              <a:ln>
                <a:noFill/>
              </a:ln>
              <a:solidFill>
                <a:srgbClr val="255A2A"/>
              </a:solidFill>
              <a:effectLst/>
              <a:uLnTx/>
              <a:uFillTx/>
              <a:latin typeface="Pretendard ExtraBold"/>
              <a:ea typeface="Pretendard ExtraBold"/>
              <a:cs typeface="Pretendard ExtraBold"/>
            </a:endParaRPr>
          </a:p>
        </p:txBody>
      </p:sp>
      <p:pic>
        <p:nvPicPr>
          <p:cNvPr id="2" name="그림 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7898D07-9856-6DCE-B420-D6F81B88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53" y="1835622"/>
            <a:ext cx="7850400" cy="78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61200" y="4394200"/>
            <a:ext cx="4165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000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  <a:ea typeface="Pretendard ExtraBold"/>
                <a:cs typeface="Pretendard ExtraBold"/>
              </a:rPr>
              <a:t>결론</a:t>
            </a:r>
            <a:endParaRPr lang="en-US" sz="8000" b="0" i="0" u="none" strike="noStrike" spc="30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85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" y="-12700"/>
            <a:ext cx="18288000" cy="203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1801" y="673099"/>
            <a:ext cx="17297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6000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결론 및 대응책</a:t>
            </a:r>
            <a:endParaRPr lang="ko-KR" sz="6000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163577" y="2301875"/>
            <a:ext cx="7264400" cy="7727950"/>
          </a:xfrm>
          <a:prstGeom prst="rect">
            <a:avLst/>
          </a:prstGeom>
          <a:effectLst>
            <a:outerShdw blurRad="381687" dist="63495" dir="18780000">
              <a:srgbClr val="255A2A">
                <a:alpha val="13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1374757" y="3886199"/>
            <a:ext cx="6845300" cy="1705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657" y="4211180"/>
            <a:ext cx="6321855" cy="49918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온도변화</a:t>
            </a:r>
            <a:endParaRPr 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rgbClr val="255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1850 ~ 1912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&gt;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약 1도 </a:t>
            </a:r>
            <a:r>
              <a:rPr lang="ko-KR" altLang="en-US" sz="2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상승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해수면 높이</a:t>
            </a:r>
            <a:endParaRPr 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: 20년간 60mm </a:t>
            </a:r>
            <a:r>
              <a:rPr lang="ko-KR" altLang="en-US" sz="2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상승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해수면 온도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: 1980 ~ 2024년간 -&gt; 약 1도 </a:t>
            </a:r>
            <a:r>
              <a:rPr lang="ko-KR" altLang="en-US" sz="2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상승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해양 생태계의 변화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solidFill>
                  <a:srgbClr val="0048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400" b="1" dirty="0" err="1">
                <a:solidFill>
                  <a:srgbClr val="0048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한류성</a:t>
            </a:r>
            <a:r>
              <a:rPr lang="ko-KR" altLang="en-US" sz="2400" b="1" dirty="0">
                <a:solidFill>
                  <a:srgbClr val="255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어종 어획량 </a:t>
            </a:r>
            <a:r>
              <a:rPr lang="ko-KR" altLang="en-US" sz="2400" b="1" dirty="0">
                <a:solidFill>
                  <a:srgbClr val="0048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감소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난류성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어종 어획량 </a:t>
            </a:r>
            <a:r>
              <a:rPr lang="ko-KR" altLang="en-US" sz="2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상승</a:t>
            </a:r>
          </a:p>
          <a:p>
            <a:pPr marL="342900" indent="-342900" algn="just">
              <a:lnSpc>
                <a:spcPct val="132800"/>
              </a:lnSpc>
              <a:buFont typeface="Arial"/>
              <a:buChar char="•"/>
            </a:pPr>
            <a:endParaRPr lang="ko-KR" altLang="en-US" sz="2500" dirty="0">
              <a:solidFill>
                <a:srgbClr val="255A2A"/>
              </a:solidFill>
              <a:latin typeface="Noto Sans CJK KR Regular"/>
              <a:ea typeface="Noto Sans CJK KR Regular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81135" y="2812193"/>
            <a:ext cx="3644900" cy="91954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123669"/>
              </a:lnSpc>
            </a:pPr>
            <a:r>
              <a:rPr lang="ko-KR" altLang="en-US" sz="4000" dirty="0">
                <a:solidFill>
                  <a:srgbClr val="00BB4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기후변화의 현실</a:t>
            </a:r>
            <a:endParaRPr lang="en-US" altLang="ko-KR" sz="4000" b="0" i="0" u="none" strike="noStrike" dirty="0">
              <a:solidFill>
                <a:srgbClr val="00BB4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9572625" y="2111375"/>
            <a:ext cx="7264400" cy="8121650"/>
          </a:xfrm>
          <a:prstGeom prst="rect">
            <a:avLst/>
          </a:prstGeom>
          <a:effectLst>
            <a:outerShdw blurRad="381687" dist="63495" dir="18780000">
              <a:srgbClr val="255A2A">
                <a:alpha val="13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0963875" y="2982098"/>
            <a:ext cx="4478981" cy="749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123669"/>
              </a:lnSpc>
            </a:pPr>
            <a:r>
              <a:rPr lang="ko-KR" altLang="en-US" sz="4000" dirty="0">
                <a:solidFill>
                  <a:srgbClr val="00BB4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국제사회의 </a:t>
            </a:r>
            <a:r>
              <a:rPr lang="ko-KR" altLang="en-US" sz="4000">
                <a:solidFill>
                  <a:srgbClr val="00BB4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노력 필요</a:t>
            </a:r>
            <a:endParaRPr lang="ko-KR" altLang="en-US" sz="4000" b="0" i="0" u="none" strike="noStrike">
              <a:solidFill>
                <a:srgbClr val="00BB4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06E8B30-7F03-4826-E924-58C6200190F1}"/>
              </a:ext>
            </a:extLst>
          </p:cNvPr>
          <p:cNvSpPr txBox="1"/>
          <p:nvPr/>
        </p:nvSpPr>
        <p:spPr>
          <a:xfrm>
            <a:off x="9836408" y="4231810"/>
            <a:ext cx="6845300" cy="53820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50000"/>
              </a:lnSpc>
              <a:buFont typeface="Arial"/>
              <a:buChar char="•"/>
            </a:pP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ESG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경영​</a:t>
            </a:r>
          </a:p>
          <a:p>
            <a:pPr lvl="0">
              <a:lnSpc>
                <a:spcPct val="150000"/>
              </a:lnSpc>
            </a:pP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많은 다국적 기업들이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(E),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사회</a:t>
            </a: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(S),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지배구조</a:t>
            </a: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(G)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고려한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지속 가능한 경영 전략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채택</a:t>
            </a:r>
            <a:endParaRPr lang="en-US" altLang="ko-KR" sz="24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기후 변화 대응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탄소 등 생태계 보전​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사회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상생 및 지역 사회 기여​</a:t>
            </a: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지배구조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윤리인권경영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기관 운영 투명성​</a:t>
            </a:r>
            <a:endParaRPr lang="en-US" altLang="ko-KR" sz="24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endParaRPr lang="ko-KR" altLang="en-US" sz="10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lvl="0" indent="-342900" algn="just">
              <a:lnSpc>
                <a:spcPct val="150000"/>
              </a:lnSpc>
              <a:buFont typeface="Arial"/>
              <a:buChar char="•"/>
            </a:pP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2050 </a:t>
            </a: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탄소중립 정책 추진​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온실가스 배출을 줄이고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남은 온실가스를 흡수해 ​</a:t>
            </a:r>
            <a:endParaRPr lang="en-US" altLang="ko-KR" sz="24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탄소 배출량을 </a:t>
            </a:r>
            <a:r>
              <a:rPr lang="en-US" altLang="ko-KR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lang="ko-KR" altLang="en-US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만들자</a:t>
            </a:r>
            <a:r>
              <a:rPr lang="en-US" altLang="ko-KR" sz="2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sz="24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E024B2A-5DC7-52C5-CE70-12EE30D2EA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9778656" y="3886198"/>
            <a:ext cx="6845300" cy="1705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4112" y="4432300"/>
            <a:ext cx="5319776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000" b="0" i="0" u="none" strike="noStrike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endParaRPr lang="en-US" sz="8000" b="0" i="0" u="none" strike="noStrike" spc="30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0268" y="4425092"/>
            <a:ext cx="7347464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8000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  <a:ea typeface="Pretendard ExtraBold"/>
                <a:cs typeface="Pretendard ExtraBold"/>
              </a:rPr>
              <a:t>프로젝트 개요</a:t>
            </a:r>
            <a:endParaRPr lang="ko-KR" altLang="en-US" sz="8000" b="0" i="0" u="none" strike="noStrike" spc="30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96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E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064CB-964F-032B-7FB6-D631ECED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2E36BB-89A7-BF2E-A281-CDE458C3B91A}"/>
              </a:ext>
            </a:extLst>
          </p:cNvPr>
          <p:cNvSpPr txBox="1"/>
          <p:nvPr/>
        </p:nvSpPr>
        <p:spPr>
          <a:xfrm>
            <a:off x="7061200" y="4394200"/>
            <a:ext cx="4165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spc="30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52398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B3016-678C-D031-5AFE-6BA9DDA2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D45714E-9067-55AC-DBBB-EB87E3DEE284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F18EDC7-F65B-63F5-EB07-241CD139DE0C}"/>
              </a:ext>
            </a:extLst>
          </p:cNvPr>
          <p:cNvSpPr txBox="1"/>
          <p:nvPr/>
        </p:nvSpPr>
        <p:spPr>
          <a:xfrm>
            <a:off x="825500" y="615950"/>
            <a:ext cx="9156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자연재해</a:t>
            </a:r>
            <a:r>
              <a:rPr lang="en-US" alt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유형별 발생 횟수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B8814B-4DAC-6038-AB3A-25FAB3B5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13751"/>
            <a:ext cx="12906542" cy="77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99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928EE-DA2D-61AD-163D-DF08F14E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11CFC83-18C1-ECF6-C83A-34279D9553A6}"/>
              </a:ext>
            </a:extLst>
          </p:cNvPr>
          <p:cNvSpPr/>
          <p:nvPr/>
        </p:nvSpPr>
        <p:spPr>
          <a:xfrm>
            <a:off x="312167" y="213815"/>
            <a:ext cx="17648220" cy="9694930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C24C27B-6F3F-0E3B-256E-9A53B4262692}"/>
              </a:ext>
            </a:extLst>
          </p:cNvPr>
          <p:cNvSpPr txBox="1"/>
          <p:nvPr/>
        </p:nvSpPr>
        <p:spPr>
          <a:xfrm>
            <a:off x="762000" y="378255"/>
            <a:ext cx="330337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00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출처</a:t>
            </a:r>
            <a:endParaRPr lang="ko-KR" sz="4000" b="0" i="0" u="none" strike="noStrike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02576-C4D6-27AE-85B3-2E5421AD1674}"/>
              </a:ext>
            </a:extLst>
          </p:cNvPr>
          <p:cNvSpPr txBox="1"/>
          <p:nvPr/>
        </p:nvSpPr>
        <p:spPr>
          <a:xfrm>
            <a:off x="734961" y="1642679"/>
            <a:ext cx="1704501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https://www.kaggle.com/datasets/kkhandekar/global-sea-level-1993-2021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en-US" altLang="ko-KR" sz="2400">
                <a:solidFill>
                  <a:prstClr val="black"/>
                </a:solidFill>
                <a:ea typeface="+mn-lt"/>
                <a:cs typeface="+mn-lt"/>
              </a:rPr>
              <a:t>: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해수면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높이</a:t>
            </a:r>
            <a:endParaRPr lang="ko-KR" altLang="en-US" sz="2400">
              <a:solidFill>
                <a:prstClr val="black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https://data.giss.nasa.gov/gistemp/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en-US" altLang="ko-KR" sz="2400">
                <a:solidFill>
                  <a:prstClr val="black"/>
                </a:solidFill>
                <a:ea typeface="+mn-lt"/>
                <a:cs typeface="+mn-lt"/>
              </a:rPr>
              <a:t>: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전 세계 평균 월별, 계절별 및 연간 해수면 평균 온도</a:t>
            </a:r>
            <a:endParaRPr lang="ko-KR" sz="2400">
              <a:solidFill>
                <a:prstClr val="black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https://pulse.climate.copernicus.eu/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en-US" altLang="ko-KR" sz="2400">
                <a:solidFill>
                  <a:prstClr val="black"/>
                </a:solidFill>
                <a:ea typeface="+mn-lt"/>
                <a:cs typeface="+mn-lt"/>
              </a:rPr>
              <a:t>: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해수면 온도 </a:t>
            </a:r>
            <a:r>
              <a:rPr lang="ko-KR" altLang="en-US" sz="2400" err="1">
                <a:solidFill>
                  <a:prstClr val="black"/>
                </a:solidFill>
                <a:ea typeface="+mn-lt"/>
                <a:cs typeface="+mn-lt"/>
              </a:rPr>
              <a:t>csv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파일</a:t>
            </a: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https://data.kma.go.kr/stcs/grnd/grndTaList.do?pgmNo=70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en-US" altLang="ko-KR" sz="2400">
                <a:solidFill>
                  <a:prstClr val="black"/>
                </a:solidFill>
                <a:ea typeface="+mn-lt"/>
                <a:cs typeface="+mn-lt"/>
              </a:rPr>
              <a:t>: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기후통계분석</a:t>
            </a: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https://data.kma.go.kr/stcs/grnd/grndTaDmap.do?pgmNo=206</a:t>
            </a:r>
            <a:r>
              <a:rPr lang="ko-KR" sz="2400">
                <a:solidFill>
                  <a:prstClr val="black"/>
                </a:solidFill>
                <a:ea typeface="+mn-lt"/>
                <a:cs typeface="+mn-lt"/>
              </a:rPr>
              <a:t> </a:t>
            </a:r>
            <a:r>
              <a:rPr lang="en-US" altLang="ko-KR" sz="2400">
                <a:solidFill>
                  <a:prstClr val="black"/>
                </a:solidFill>
                <a:ea typeface="+mn-lt"/>
                <a:cs typeface="+mn-lt"/>
              </a:rPr>
              <a:t>: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기온분석 </a:t>
            </a:r>
            <a:r>
              <a:rPr lang="ko-KR" altLang="en-US" sz="2400" err="1">
                <a:solidFill>
                  <a:prstClr val="black"/>
                </a:solidFill>
                <a:ea typeface="+mn-lt"/>
                <a:cs typeface="+mn-lt"/>
              </a:rPr>
              <a:t>연간,월,별,계절별</a:t>
            </a:r>
            <a:r>
              <a:rPr lang="ko-KR" altLang="en-US" sz="2400">
                <a:solidFill>
                  <a:prstClr val="black"/>
                </a:solidFill>
                <a:ea typeface="+mn-lt"/>
                <a:cs typeface="+mn-lt"/>
              </a:rPr>
              <a:t> 분포도 자료</a:t>
            </a:r>
            <a:endParaRPr lang="ko-KR" altLang="en-US" sz="2400">
              <a:solidFill>
                <a:prstClr val="black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https://www.index.go.kr/unify/idx-info.do?pop=1&amp;idxCd=5105</a:t>
            </a:r>
            <a:r>
              <a:rPr lang="ko-KR" altLang="en-US" sz="2400">
                <a:solidFill>
                  <a:prstClr val="black"/>
                </a:solidFill>
                <a:ea typeface="맑은 고딕"/>
                <a:cs typeface="+mn-lt"/>
              </a:rPr>
              <a:t> : 국내 자연재해 발생횟수</a:t>
            </a:r>
            <a:endParaRPr lang="ko-KR" altLang="en-US" sz="2400">
              <a:solidFill>
                <a:prstClr val="black"/>
              </a:solidFill>
              <a:ea typeface="맑은 고딕"/>
              <a:cs typeface="Calibri"/>
            </a:endParaRP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https://www.kaggle.com/datasets/kkhandekar/global-sea-level-1993-2021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: </a:t>
            </a: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해수면 높이 변화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400" err="1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csv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 파일</a:t>
            </a: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https://kostat.go.kr/statDesc.es?act=view&amp;mid=a10501010000&amp;sttr_cd=S005006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: </a:t>
            </a: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어업 생산 동향 조사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-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 어종별 어획량</a:t>
            </a: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https://www.kmi.re.kr/web/contents/contentsView.do?rbsIdx=224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lt"/>
              </a:rPr>
              <a:t> 5-1 : 어업 생산량, 7-3 품종별 수산물 수출입</a:t>
            </a:r>
            <a:endParaRPr lang="ko-KR" altLang="en-US" sz="2400">
              <a:solidFill>
                <a:prstClr val="black"/>
              </a:solidFill>
              <a:latin typeface="맑은 고딕"/>
              <a:ea typeface="맑은 고딕"/>
              <a:cs typeface="Calibri"/>
            </a:endParaRPr>
          </a:p>
          <a:p>
            <a:pPr>
              <a:defRPr/>
            </a:pP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https://news.naver.com/</a:t>
            </a: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: </a:t>
            </a:r>
            <a:r>
              <a:rPr lang="ko-KR" sz="2400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네이버 뉴스 </a:t>
            </a:r>
            <a:r>
              <a:rPr lang="ko-KR" sz="2400" err="1">
                <a:solidFill>
                  <a:prstClr val="black"/>
                </a:solidFill>
                <a:latin typeface="맑은 고딕"/>
                <a:ea typeface="맑은 고딕"/>
                <a:cs typeface="Calibri"/>
              </a:rPr>
              <a:t>크롤링</a:t>
            </a:r>
            <a:endParaRPr lang="ko-KR" altLang="en-US" sz="2400" err="1">
              <a:solidFill>
                <a:prstClr val="black"/>
              </a:solidFill>
              <a:latin typeface="맑은 고딕"/>
              <a:ea typeface="맑은 고딕"/>
              <a:cs typeface="Calibri"/>
            </a:endParaRPr>
          </a:p>
          <a:p>
            <a:pPr>
              <a:defRPr/>
            </a:pPr>
            <a:endParaRPr lang="ko-KR" altLang="en-US" sz="2400">
              <a:solidFill>
                <a:prstClr val="black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68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D255C-1003-220C-E992-D636322F7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E5BB0D-996F-ACB0-B844-1C6575C65933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A48FD8E-63FE-01D5-9CA3-8D4A31E384BF}"/>
              </a:ext>
            </a:extLst>
          </p:cNvPr>
          <p:cNvSpPr txBox="1"/>
          <p:nvPr/>
        </p:nvSpPr>
        <p:spPr>
          <a:xfrm>
            <a:off x="914400" y="537307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선정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22E9-A494-666C-CA12-BCE129CBD268}"/>
              </a:ext>
            </a:extLst>
          </p:cNvPr>
          <p:cNvSpPr txBox="1"/>
          <p:nvPr/>
        </p:nvSpPr>
        <p:spPr>
          <a:xfrm>
            <a:off x="1752600" y="2781300"/>
            <a:ext cx="14401800" cy="41515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3600" dirty="0">
                <a:latin typeface="Pretendard"/>
                <a:ea typeface="Pretendard"/>
                <a:cs typeface="Pretendard"/>
              </a:rPr>
              <a:t>지구온난화는 전 세계가 함께 해결해야 하는 문제</a:t>
            </a:r>
            <a:endParaRPr lang="en-US" altLang="ko-KR" sz="3600" dirty="0">
              <a:latin typeface="Pretendard"/>
              <a:ea typeface="Pretendard"/>
              <a:cs typeface="Pretendard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3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 몇 년 간 우리나라의 사계절 경계가 점차 무너짐</a:t>
            </a:r>
            <a:endParaRPr lang="en-US" altLang="ko-KR" sz="3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3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여름과 겨울의 급격한 기후 변화를 체감 </a:t>
            </a:r>
            <a:endParaRPr lang="en-US" altLang="ko-KR" sz="3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Pretendard"/>
                <a:ea typeface="Pretendard"/>
                <a:cs typeface="Pretendard"/>
              </a:rPr>
              <a:t>      ex) </a:t>
            </a:r>
            <a:r>
              <a:rPr lang="ko-KR" altLang="en-US" sz="3600" dirty="0">
                <a:latin typeface="Pretendard"/>
                <a:ea typeface="Pretendard"/>
                <a:cs typeface="Pretendard"/>
              </a:rPr>
              <a:t>폭염</a:t>
            </a:r>
            <a:r>
              <a:rPr lang="en-US" altLang="ko-KR" sz="3600" dirty="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3600" dirty="0">
                <a:latin typeface="Pretendard"/>
                <a:ea typeface="Pretendard"/>
                <a:cs typeface="Pretendard"/>
              </a:rPr>
              <a:t>폭설</a:t>
            </a:r>
            <a:r>
              <a:rPr lang="en-US" altLang="ko-KR" sz="3600" dirty="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3600" dirty="0">
                <a:latin typeface="Pretendard"/>
                <a:ea typeface="Pretendard"/>
                <a:cs typeface="Pretendard"/>
              </a:rPr>
              <a:t>국지성 호우 등</a:t>
            </a:r>
            <a:endParaRPr lang="en-US" altLang="ko-KR" sz="3600" dirty="0">
              <a:latin typeface="Pretendard"/>
              <a:ea typeface="Pretendard"/>
              <a:cs typeface="Pretendard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C941A4-DC00-31CC-9471-337A5E22D634}"/>
              </a:ext>
            </a:extLst>
          </p:cNvPr>
          <p:cNvSpPr/>
          <p:nvPr/>
        </p:nvSpPr>
        <p:spPr>
          <a:xfrm>
            <a:off x="1752600" y="6767140"/>
            <a:ext cx="14935200" cy="19114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7ECCC-7E74-BF76-05B4-08A61468CADC}"/>
              </a:ext>
            </a:extLst>
          </p:cNvPr>
          <p:cNvSpPr txBox="1"/>
          <p:nvPr/>
        </p:nvSpPr>
        <p:spPr>
          <a:xfrm>
            <a:off x="2593731" y="6932940"/>
            <a:ext cx="15011400" cy="23049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Pretendard"/>
                <a:ea typeface="Pretendard"/>
                <a:cs typeface="Pretendard"/>
              </a:rPr>
              <a:t>기후 변화가 환경 및 우리 삶에 직접적으로 미치는 영향에 대한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"/>
                <a:ea typeface="Pretendard"/>
                <a:cs typeface="Pretendard"/>
              </a:rPr>
              <a:t>데이터를 분석</a:t>
            </a:r>
            <a:r>
              <a:rPr lang="ko-KR" altLang="en-US" sz="3200" b="1" dirty="0">
                <a:latin typeface="Pretendard"/>
                <a:ea typeface="Pretendard"/>
                <a:cs typeface="Pretendard"/>
              </a:rPr>
              <a:t>하고 </a:t>
            </a:r>
            <a:endParaRPr lang="en-US" altLang="ko-KR" sz="3200" b="1" dirty="0">
              <a:latin typeface="Pretendard"/>
              <a:ea typeface="Pretendard"/>
              <a:cs typeface="Pretendard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Pretendard"/>
                <a:ea typeface="Pretendard"/>
                <a:cs typeface="Pretendard"/>
              </a:rPr>
              <a:t>이를 </a:t>
            </a:r>
            <a:r>
              <a:rPr lang="ko-KR" alt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etendard"/>
                <a:ea typeface="Pretendard"/>
                <a:cs typeface="Pretendard"/>
              </a:rPr>
              <a:t>시각화</a:t>
            </a:r>
            <a:r>
              <a:rPr lang="ko-KR" altLang="en-US" sz="3200" b="1" dirty="0" err="1">
                <a:latin typeface="Pretendard"/>
                <a:ea typeface="Pretendard"/>
                <a:cs typeface="Pretendard"/>
              </a:rPr>
              <a:t>하여</a:t>
            </a:r>
            <a:r>
              <a:rPr lang="ko-KR" altLang="en-US" sz="3200" b="1" dirty="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3200" b="1" dirty="0">
                <a:highlight>
                  <a:srgbClr val="FFFF00"/>
                </a:highlight>
                <a:latin typeface="Pretendard"/>
                <a:ea typeface="Pretendard"/>
                <a:cs typeface="Pretendard"/>
              </a:rPr>
              <a:t>기후변화의 영향을 알리고자 함</a:t>
            </a:r>
            <a:r>
              <a:rPr lang="en-US" altLang="ko-KR" sz="3200" b="1" dirty="0">
                <a:highlight>
                  <a:srgbClr val="FFFF00"/>
                </a:highlight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sz="3200" b="1" dirty="0">
                <a:highlight>
                  <a:srgbClr val="FFFF00"/>
                </a:highlight>
                <a:latin typeface="Pretendard"/>
                <a:ea typeface="Pretendard"/>
                <a:cs typeface="Pretendard"/>
              </a:rPr>
              <a:t> </a:t>
            </a:r>
            <a:endParaRPr lang="en-US" altLang="ko-KR" sz="3200" b="1" dirty="0">
              <a:highlight>
                <a:srgbClr val="FFFF00"/>
              </a:highlight>
              <a:latin typeface="Pretendard"/>
              <a:ea typeface="Pretendard"/>
              <a:cs typeface="Pretendard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87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4F545-B05B-D14D-10BF-A29C7164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04637D2-272D-AB3A-5274-A9283201FC0F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97343-5C07-17C4-9E82-BB4D4340C665}"/>
              </a:ext>
            </a:extLst>
          </p:cNvPr>
          <p:cNvSpPr txBox="1"/>
          <p:nvPr/>
        </p:nvSpPr>
        <p:spPr>
          <a:xfrm>
            <a:off x="927974" y="502138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절차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</a:t>
            </a:r>
            <a:r>
              <a:rPr 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방법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D5EE1-D3FF-4F53-1597-49B33E50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97" y="2742514"/>
            <a:ext cx="16098450" cy="616689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23B2E0B-6D53-5F35-34E9-3C821AF70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197" y="4266513"/>
            <a:ext cx="2026850" cy="202685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E5D57AB4-E6E5-A879-DAB9-B04058F628EA}"/>
              </a:ext>
            </a:extLst>
          </p:cNvPr>
          <p:cNvSpPr txBox="1"/>
          <p:nvPr/>
        </p:nvSpPr>
        <p:spPr>
          <a:xfrm>
            <a:off x="2004197" y="3364813"/>
            <a:ext cx="34619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50A5C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r>
              <a:rPr lang="en-US" sz="4000" b="0" i="0" u="none" strike="noStrike" spc="-200" dirty="0">
                <a:solidFill>
                  <a:srgbClr val="50A5C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4000" b="0" i="0" u="none" strike="noStrike" spc="-200" dirty="0">
                <a:solidFill>
                  <a:srgbClr val="50A5C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수집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41FA468-A4AF-FDCD-5ED9-0B266B5AB912}"/>
              </a:ext>
            </a:extLst>
          </p:cNvPr>
          <p:cNvSpPr txBox="1"/>
          <p:nvPr/>
        </p:nvSpPr>
        <p:spPr>
          <a:xfrm>
            <a:off x="7452497" y="3390214"/>
            <a:ext cx="34619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3C7CB5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r>
              <a:rPr lang="en-US" sz="4000" spc="-200" dirty="0">
                <a:solidFill>
                  <a:srgbClr val="3C7CB5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000" spc="-200" dirty="0" err="1">
                <a:solidFill>
                  <a:srgbClr val="3C7CB5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en-US" altLang="ko-KR" sz="4000" b="0" i="0" u="none" strike="noStrike" spc="-200" dirty="0">
              <a:solidFill>
                <a:srgbClr val="3C7CB5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5CE244F4-B4CB-84D0-BC00-224F55D3A459}"/>
              </a:ext>
            </a:extLst>
          </p:cNvPr>
          <p:cNvSpPr txBox="1"/>
          <p:nvPr/>
        </p:nvSpPr>
        <p:spPr>
          <a:xfrm>
            <a:off x="12926197" y="3390214"/>
            <a:ext cx="346195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DC5B7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r>
              <a:rPr lang="en-US" sz="4000" b="0" i="0" u="none" strike="noStrike" spc="-200" dirty="0">
                <a:solidFill>
                  <a:srgbClr val="DC5B7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sz="4000" b="0" i="0" u="none" strike="noStrike" spc="-200" dirty="0">
                <a:solidFill>
                  <a:srgbClr val="DC5B7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시각화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80F36B9-41D9-139F-D8B4-236E5EDD80DC}"/>
              </a:ext>
            </a:extLst>
          </p:cNvPr>
          <p:cNvSpPr txBox="1"/>
          <p:nvPr/>
        </p:nvSpPr>
        <p:spPr>
          <a:xfrm>
            <a:off x="1921647" y="6164356"/>
            <a:ext cx="3627050" cy="215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온도변화</a:t>
            </a:r>
          </a:p>
          <a:p>
            <a:pPr lvl="0" algn="ctr">
              <a:lnSpc>
                <a:spcPct val="150000"/>
              </a:lnSpc>
            </a:pPr>
            <a:r>
              <a:rPr lang="ko-KR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자연재해</a:t>
            </a:r>
          </a:p>
          <a:p>
            <a:pPr lvl="0" algn="ctr">
              <a:lnSpc>
                <a:spcPct val="150000"/>
              </a:lnSpc>
            </a:pPr>
            <a:r>
              <a:rPr lang="ko-KR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어종별</a:t>
            </a:r>
            <a:r>
              <a:rPr lang="en-US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어획량</a:t>
            </a:r>
            <a:r>
              <a:rPr lang="en-US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600" b="1" i="0" u="none" strike="noStrike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변화</a:t>
            </a:r>
          </a:p>
          <a:p>
            <a:pPr algn="ctr">
              <a:lnSpc>
                <a:spcPct val="150000"/>
              </a:lnSpc>
            </a:pPr>
            <a:r>
              <a:rPr lang="ko-KR" altLang="en-US" sz="2600" b="1" spc="-100" dirty="0">
                <a:solidFill>
                  <a:srgbClr val="50A5C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해수면 온도 및 높이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4C9E2D2-2C37-479B-43CC-AF38EFBEE9B8}"/>
              </a:ext>
            </a:extLst>
          </p:cNvPr>
          <p:cNvSpPr txBox="1"/>
          <p:nvPr/>
        </p:nvSpPr>
        <p:spPr>
          <a:xfrm>
            <a:off x="7396806" y="6261496"/>
            <a:ext cx="3642495" cy="20608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1" spc="-100" dirty="0">
                <a:solidFill>
                  <a:srgbClr val="3C7CB5"/>
                </a:solidFill>
                <a:latin typeface="Calibri"/>
                <a:ea typeface="Pretendard" panose="02000503000000020004" pitchFamily="50" charset="-127"/>
                <a:cs typeface="Calibri"/>
              </a:rPr>
              <a:t>파이썬</a:t>
            </a:r>
            <a:endParaRPr lang="ko-KR" altLang="en-US" sz="2600" b="1" i="0" u="none" strike="noStrike" spc="-100" dirty="0">
              <a:solidFill>
                <a:srgbClr val="3C7CB5"/>
              </a:solidFill>
              <a:latin typeface="Calibri"/>
              <a:ea typeface="Pretendard" panose="02000503000000020004" pitchFamily="50" charset="-127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3C7CB5"/>
                </a:solidFill>
                <a:ea typeface="Pretendard" panose="02000503000000020004" pitchFamily="50" charset="-127"/>
                <a:cs typeface="Calibri"/>
              </a:rPr>
              <a:t>-</a:t>
            </a:r>
            <a:r>
              <a:rPr lang="ko-KR" altLang="en-US" sz="2600" spc="-100" dirty="0" err="1">
                <a:solidFill>
                  <a:srgbClr val="3C7CB5"/>
                </a:solidFill>
                <a:ea typeface="Pretendard" panose="02000503000000020004" pitchFamily="50" charset="-127"/>
                <a:cs typeface="Calibri"/>
              </a:rPr>
              <a:t>Pandas</a:t>
            </a:r>
            <a:endParaRPr lang="ko-KR" altLang="en-US" sz="2600" spc="-100" dirty="0">
              <a:solidFill>
                <a:srgbClr val="3C7CB5"/>
              </a:solidFill>
              <a:ea typeface="Pretendard" panose="02000503000000020004" pitchFamily="50" charset="-127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ko-KR" altLang="en-US" sz="2600" spc="-100" dirty="0">
                <a:solidFill>
                  <a:srgbClr val="3C7CB5"/>
                </a:solidFill>
                <a:ea typeface="Pretendard" panose="02000503000000020004" pitchFamily="50" charset="-127"/>
                <a:cs typeface="Calibri"/>
              </a:rPr>
              <a:t>-</a:t>
            </a:r>
            <a:r>
              <a:rPr lang="ko-KR" altLang="en-US" sz="2600" spc="-100" dirty="0" err="1">
                <a:solidFill>
                  <a:srgbClr val="3C7CB5"/>
                </a:solidFill>
                <a:ea typeface="Pretendard" panose="02000503000000020004" pitchFamily="50" charset="-127"/>
                <a:cs typeface="Calibri"/>
              </a:rPr>
              <a:t>Openpyxl</a:t>
            </a:r>
            <a:endParaRPr lang="ko-KR" altLang="en-US" sz="2600" spc="-100" dirty="0">
              <a:solidFill>
                <a:srgbClr val="3C7CB5"/>
              </a:solidFill>
              <a:ea typeface="Pretendard" panose="02000503000000020004" pitchFamily="50" charset="-127"/>
              <a:cs typeface="Calibri"/>
            </a:endParaRPr>
          </a:p>
          <a:p>
            <a:pPr algn="ctr">
              <a:lnSpc>
                <a:spcPct val="99600"/>
              </a:lnSpc>
            </a:pPr>
            <a:endParaRPr lang="ko-KR" altLang="en-US" sz="2600" spc="-100" dirty="0">
              <a:solidFill>
                <a:srgbClr val="3C7CB5"/>
              </a:solidFill>
              <a:ea typeface="Pretendard" panose="02000503000000020004" pitchFamily="50" charset="-127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ko-KR" altLang="en-US" sz="2600" b="1" spc="-100" dirty="0">
                <a:solidFill>
                  <a:srgbClr val="3C7CB5"/>
                </a:solidFill>
                <a:ea typeface="Pretendard" panose="02000503000000020004" pitchFamily="50" charset="-127"/>
                <a:cs typeface="Calibri"/>
              </a:rPr>
              <a:t>엑셀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6AE6ABB1-3C0A-93A2-B43A-29DBD1084C1A}"/>
              </a:ext>
            </a:extLst>
          </p:cNvPr>
          <p:cNvSpPr txBox="1"/>
          <p:nvPr/>
        </p:nvSpPr>
        <p:spPr>
          <a:xfrm>
            <a:off x="12887410" y="6293390"/>
            <a:ext cx="3627050" cy="1813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600" b="1" spc="-100" dirty="0" err="1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r>
              <a:rPr lang="en-US" altLang="ko-KR" sz="2600" b="1" spc="-100" dirty="0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600" b="1" spc="-100" dirty="0" err="1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라이브러리</a:t>
            </a:r>
            <a:endParaRPr lang="en-US" altLang="ko-KR" sz="2600" b="1" spc="-100" dirty="0">
              <a:solidFill>
                <a:srgbClr val="DC5B7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600" b="1" spc="-100" dirty="0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en-US" altLang="ko-KR" sz="2600" spc="-100" dirty="0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Matplotlib</a:t>
            </a:r>
          </a:p>
          <a:p>
            <a:pPr algn="ctr">
              <a:lnSpc>
                <a:spcPct val="150000"/>
              </a:lnSpc>
            </a:pPr>
            <a:r>
              <a:rPr lang="en-US" altLang="ko-KR" sz="2600" spc="-100" dirty="0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-Seaborn</a:t>
            </a:r>
          </a:p>
          <a:p>
            <a:pPr algn="ctr">
              <a:lnSpc>
                <a:spcPct val="150000"/>
              </a:lnSpc>
            </a:pPr>
            <a:r>
              <a:rPr lang="en-US" altLang="ko-KR" sz="2600" spc="-100" dirty="0">
                <a:solidFill>
                  <a:srgbClr val="DC5B7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-Folium</a:t>
            </a: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BE05DEB-15E6-BB71-6FF6-B08EC6FDD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597" y="4431613"/>
            <a:ext cx="1620450" cy="1620450"/>
          </a:xfrm>
          <a:prstGeom prst="rect">
            <a:avLst/>
          </a:prstGeom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5E383CE1-5964-6FBD-B2E8-29E0E5375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097" y="4164913"/>
            <a:ext cx="2230050" cy="2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CB314-22AE-2FDD-7689-8337AFEE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3ACE9D4-18C7-3F30-65E3-4D8BF26AC0DE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D560EE-1BF9-8C8D-6784-E3EA6D93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5" y="2225547"/>
            <a:ext cx="16344900" cy="2352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2BD90E-DF07-A3E4-1B02-35ACF1BBF7CA}"/>
              </a:ext>
            </a:extLst>
          </p:cNvPr>
          <p:cNvSpPr txBox="1"/>
          <p:nvPr/>
        </p:nvSpPr>
        <p:spPr>
          <a:xfrm>
            <a:off x="9904912" y="7054851"/>
            <a:ext cx="77002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​excel, csv </a:t>
            </a:r>
            <a:r>
              <a:rPr lang="ko-KR" altLang="en-US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데이터 파일 다운로드</a:t>
            </a:r>
            <a:endParaRPr lang="en-US" altLang="ko-KR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25" name="그림 2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20885E3-2D1F-055C-73C9-46A2080E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30" y="4784296"/>
            <a:ext cx="7950802" cy="4541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6661F0-96F2-3B9A-79EA-708C445D86BA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수집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6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58FFF-7B32-2D2A-7502-616CD4A1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95F347-875D-A7E8-0B6C-96FC14DAE4F1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ACE14-8CA5-33B8-D79F-A34119ECEF2D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수집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1E637A-5719-94B0-3605-EB0E2DE58F0C}"/>
              </a:ext>
            </a:extLst>
          </p:cNvPr>
          <p:cNvSpPr txBox="1"/>
          <p:nvPr/>
        </p:nvSpPr>
        <p:spPr>
          <a:xfrm>
            <a:off x="3123270" y="7684342"/>
            <a:ext cx="77002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</a:t>
            </a:r>
            <a:r>
              <a:rPr lang="ko-KR" altLang="en-US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통계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자료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표를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엑셀로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복사</a:t>
            </a:r>
            <a:r>
              <a:rPr lang="en-US" altLang="ko-KR" sz="3000" dirty="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dirty="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붙여넣기</a:t>
            </a:r>
            <a:endParaRPr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E110BF-EC0D-9F75-BB20-3B03A59C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3587150"/>
            <a:ext cx="4296032" cy="349258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CDE7EC-60C5-84CB-AC25-0A03EACB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41" y="3171698"/>
            <a:ext cx="8816784" cy="373058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3B2606D-8C3D-C88B-E20D-E4F5CCF1A9CA}"/>
              </a:ext>
            </a:extLst>
          </p:cNvPr>
          <p:cNvSpPr/>
          <p:nvPr/>
        </p:nvSpPr>
        <p:spPr>
          <a:xfrm>
            <a:off x="10137689" y="4844493"/>
            <a:ext cx="1371600" cy="9779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C0295-F44C-E15A-EB6D-85502AFF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CA34D28-D005-40CB-8664-2DC34B38D75A}"/>
              </a:ext>
            </a:extLst>
          </p:cNvPr>
          <p:cNvSpPr/>
          <p:nvPr/>
        </p:nvSpPr>
        <p:spPr>
          <a:xfrm>
            <a:off x="682869" y="1835638"/>
            <a:ext cx="16922262" cy="8057662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7288C-7646-CEC8-0B29-16FAF8EC9D99}"/>
              </a:ext>
            </a:extLst>
          </p:cNvPr>
          <p:cNvSpPr txBox="1"/>
          <p:nvPr/>
        </p:nvSpPr>
        <p:spPr>
          <a:xfrm>
            <a:off x="6477000" y="8716738"/>
            <a:ext cx="77002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​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해파리</a:t>
            </a: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피해</a:t>
            </a: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관련</a:t>
            </a:r>
            <a:r>
              <a:rPr lang="en-US" altLang="ko-KR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뉴스기사</a:t>
            </a:r>
            <a:r>
              <a:rPr lang="ko-KR" altLang="en-US" sz="3000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000" err="1">
                <a:solidFill>
                  <a:prstClr val="black"/>
                </a:solidFill>
                <a:latin typeface="Pretendard SemiBold"/>
                <a:ea typeface="Pretendard SemiBold"/>
                <a:cs typeface="Pretendard SemiBold"/>
              </a:rPr>
              <a:t>크롤링</a:t>
            </a:r>
            <a:endParaRPr lang="en-US" altLang="ko-KR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0" name="그림 9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93212BE-240A-7E4D-A665-3AB5F49F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20" y="2475046"/>
            <a:ext cx="7995594" cy="5990453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18F46F-0339-43FE-C963-0FBB452E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620" y="4076700"/>
            <a:ext cx="8434605" cy="3352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54269-2165-6063-2CD0-9ED938DBB5DC}"/>
              </a:ext>
            </a:extLst>
          </p:cNvPr>
          <p:cNvSpPr txBox="1"/>
          <p:nvPr/>
        </p:nvSpPr>
        <p:spPr>
          <a:xfrm>
            <a:off x="954441" y="595696"/>
            <a:ext cx="17284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55A2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수집</a:t>
            </a:r>
            <a:endParaRPr lang="ko-KR" sz="6000" b="0" i="0" u="none" strike="noStrike" dirty="0">
              <a:solidFill>
                <a:srgbClr val="255A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8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1341</Words>
  <Application>Microsoft Office PowerPoint</Application>
  <PresentationFormat>사용자 지정</PresentationFormat>
  <Paragraphs>254</Paragraphs>
  <Slides>42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Noto Sans CJK KR Regular</vt:lpstr>
      <vt:lpstr>Pretendard ExtraBold</vt:lpstr>
      <vt:lpstr>Pretendard SemiBold</vt:lpstr>
      <vt:lpstr>Pretendard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Nahye Bae</dc:creator>
  <cp:lastModifiedBy>송창우/21700383</cp:lastModifiedBy>
  <cp:revision>15</cp:revision>
  <dcterms:created xsi:type="dcterms:W3CDTF">2006-08-16T00:00:00Z</dcterms:created>
  <dcterms:modified xsi:type="dcterms:W3CDTF">2024-12-31T00:08:59Z</dcterms:modified>
</cp:coreProperties>
</file>